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342" r:id="rId2"/>
    <p:sldId id="458" r:id="rId3"/>
    <p:sldId id="492" r:id="rId4"/>
    <p:sldId id="494" r:id="rId5"/>
    <p:sldId id="473" r:id="rId6"/>
    <p:sldId id="459" r:id="rId7"/>
    <p:sldId id="475" r:id="rId8"/>
    <p:sldId id="478" r:id="rId9"/>
    <p:sldId id="460" r:id="rId10"/>
    <p:sldId id="477" r:id="rId11"/>
    <p:sldId id="486" r:id="rId12"/>
    <p:sldId id="489" r:id="rId13"/>
    <p:sldId id="493" r:id="rId14"/>
    <p:sldId id="495" r:id="rId15"/>
    <p:sldId id="474" r:id="rId16"/>
    <p:sldId id="503" r:id="rId17"/>
    <p:sldId id="499" r:id="rId18"/>
    <p:sldId id="500" r:id="rId19"/>
    <p:sldId id="501" r:id="rId20"/>
    <p:sldId id="504" r:id="rId21"/>
    <p:sldId id="505" r:id="rId22"/>
    <p:sldId id="507" r:id="rId23"/>
    <p:sldId id="487" r:id="rId24"/>
    <p:sldId id="488" r:id="rId25"/>
    <p:sldId id="490" r:id="rId26"/>
    <p:sldId id="506" r:id="rId27"/>
    <p:sldId id="469" r:id="rId28"/>
    <p:sldId id="464"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76" autoAdjust="0"/>
    <p:restoredTop sz="94660"/>
  </p:normalViewPr>
  <p:slideViewPr>
    <p:cSldViewPr snapToGrid="0">
      <p:cViewPr varScale="1">
        <p:scale>
          <a:sx n="84" d="100"/>
          <a:sy n="84" d="100"/>
        </p:scale>
        <p:origin x="1808" y="184"/>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0D3B64-CE6B-417C-AE78-1B00417829D1}" type="doc">
      <dgm:prSet loTypeId="urn:microsoft.com/office/officeart/2011/layout/ConvergingText" loCatId="process" qsTypeId="urn:microsoft.com/office/officeart/2005/8/quickstyle/simple1" qsCatId="simple" csTypeId="urn:microsoft.com/office/officeart/2005/8/colors/colorful2" csCatId="colorful" phldr="1"/>
      <dgm:spPr/>
      <dgm:t>
        <a:bodyPr/>
        <a:lstStyle/>
        <a:p>
          <a:endParaRPr lang="en-US"/>
        </a:p>
      </dgm:t>
    </dgm:pt>
    <dgm:pt modelId="{E2626F5D-2BE8-4DE4-ADB6-E67134104210}">
      <dgm:prSet phldrT="[Text]"/>
      <dgm:spPr/>
      <dgm:t>
        <a:bodyPr/>
        <a:lstStyle/>
        <a:p>
          <a:r>
            <a:rPr lang="en-US" dirty="0"/>
            <a:t>ADAC Fellowship Program</a:t>
          </a:r>
        </a:p>
      </dgm:t>
    </dgm:pt>
    <dgm:pt modelId="{F3DCCDFA-5103-4D4E-8B5C-0CDF4CB2E66A}" type="parTrans" cxnId="{5F29F012-6837-4648-9100-A120C051A00D}">
      <dgm:prSet/>
      <dgm:spPr/>
      <dgm:t>
        <a:bodyPr/>
        <a:lstStyle/>
        <a:p>
          <a:endParaRPr lang="en-US"/>
        </a:p>
      </dgm:t>
    </dgm:pt>
    <dgm:pt modelId="{AD54F2E3-B5AA-47FA-8534-EDA77A694665}" type="sibTrans" cxnId="{5F29F012-6837-4648-9100-A120C051A00D}">
      <dgm:prSet/>
      <dgm:spPr/>
      <dgm:t>
        <a:bodyPr/>
        <a:lstStyle/>
        <a:p>
          <a:endParaRPr lang="en-US"/>
        </a:p>
      </dgm:t>
    </dgm:pt>
    <dgm:pt modelId="{1D34D954-037E-4642-8893-3E6ECDE3A234}">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0" dirty="0">
              <a:latin typeface="Franklin Gothic Book" panose="020B0503020102020204" pitchFamily="34" charset="0"/>
            </a:rPr>
            <a:t>Workforce Development (WFD) Fellowship Program</a:t>
          </a:r>
        </a:p>
      </dgm:t>
    </dgm:pt>
    <dgm:pt modelId="{AA905633-8028-4800-A156-D695C487BE44}" type="parTrans" cxnId="{C3562977-926D-4C48-992A-2E78E4A074D9}">
      <dgm:prSet/>
      <dgm:spPr/>
      <dgm:t>
        <a:bodyPr/>
        <a:lstStyle/>
        <a:p>
          <a:endParaRPr lang="en-US"/>
        </a:p>
      </dgm:t>
    </dgm:pt>
    <dgm:pt modelId="{EE88B352-DAF3-4745-BA89-07C607E2DD0C}" type="sibTrans" cxnId="{C3562977-926D-4C48-992A-2E78E4A074D9}">
      <dgm:prSet/>
      <dgm:spPr/>
      <dgm:t>
        <a:bodyPr/>
        <a:lstStyle/>
        <a:p>
          <a:endParaRPr lang="en-US"/>
        </a:p>
      </dgm:t>
    </dgm:pt>
    <dgm:pt modelId="{C095DF1C-4AB6-4C91-8355-74558A17B1F4}">
      <dgm:prSet phldrT="[Text]" custT="1"/>
      <dgm:spPr/>
      <dgm:t>
        <a:bodyPr/>
        <a:lstStyle/>
        <a:p>
          <a:r>
            <a:rPr lang="en-US" sz="2000" b="0" dirty="0">
              <a:latin typeface="Franklin Gothic Book" panose="020B0503020102020204" pitchFamily="34" charset="0"/>
            </a:rPr>
            <a:t>Integrated Minority Serving Institute (MSI)/Arctic Summer Internship Program (ASIP) </a:t>
          </a:r>
        </a:p>
      </dgm:t>
    </dgm:pt>
    <dgm:pt modelId="{E5860AF2-E2F1-4A47-89A6-7882075F6AD9}" type="parTrans" cxnId="{D504FBD2-108A-4F56-B8A0-AFC5E61FE02F}">
      <dgm:prSet/>
      <dgm:spPr/>
      <dgm:t>
        <a:bodyPr/>
        <a:lstStyle/>
        <a:p>
          <a:endParaRPr lang="en-US"/>
        </a:p>
      </dgm:t>
    </dgm:pt>
    <dgm:pt modelId="{4BE440CA-078A-49EA-A4A7-8F4141B4F29D}" type="sibTrans" cxnId="{D504FBD2-108A-4F56-B8A0-AFC5E61FE02F}">
      <dgm:prSet/>
      <dgm:spPr/>
      <dgm:t>
        <a:bodyPr/>
        <a:lstStyle/>
        <a:p>
          <a:endParaRPr lang="en-US"/>
        </a:p>
      </dgm:t>
    </dgm:pt>
    <dgm:pt modelId="{F0F12EFC-0D89-41A2-BAC9-EC88C257E693}" type="pres">
      <dgm:prSet presAssocID="{900D3B64-CE6B-417C-AE78-1B00417829D1}" presName="Name0" presStyleCnt="0">
        <dgm:presLayoutVars>
          <dgm:chMax/>
          <dgm:chPref val="1"/>
          <dgm:dir/>
          <dgm:animOne val="branch"/>
          <dgm:animLvl val="lvl"/>
          <dgm:resizeHandles/>
        </dgm:presLayoutVars>
      </dgm:prSet>
      <dgm:spPr/>
    </dgm:pt>
    <dgm:pt modelId="{55E3806B-7FEA-47C7-8E68-4D9AB197B0BB}" type="pres">
      <dgm:prSet presAssocID="{E2626F5D-2BE8-4DE4-ADB6-E67134104210}" presName="composite" presStyleCnt="0"/>
      <dgm:spPr/>
    </dgm:pt>
    <dgm:pt modelId="{F7DA372C-B0A2-490B-B2F2-3F0117F4A103}" type="pres">
      <dgm:prSet presAssocID="{E2626F5D-2BE8-4DE4-ADB6-E67134104210}" presName="ParentAccent1" presStyleLbl="alignNode1" presStyleIdx="0" presStyleCnt="27"/>
      <dgm:spPr/>
    </dgm:pt>
    <dgm:pt modelId="{DA37D3BA-A311-4C8F-BD83-77FA86F35F78}" type="pres">
      <dgm:prSet presAssocID="{E2626F5D-2BE8-4DE4-ADB6-E67134104210}" presName="ParentAccent2" presStyleLbl="alignNode1" presStyleIdx="1" presStyleCnt="27"/>
      <dgm:spPr/>
    </dgm:pt>
    <dgm:pt modelId="{EB9ABBBB-E614-453B-9D66-2EBF17B4BA8A}" type="pres">
      <dgm:prSet presAssocID="{E2626F5D-2BE8-4DE4-ADB6-E67134104210}" presName="ParentAccent3" presStyleLbl="alignNode1" presStyleIdx="2" presStyleCnt="27"/>
      <dgm:spPr/>
    </dgm:pt>
    <dgm:pt modelId="{FFDFE8ED-4018-429A-8453-CD9A984884BF}" type="pres">
      <dgm:prSet presAssocID="{E2626F5D-2BE8-4DE4-ADB6-E67134104210}" presName="ParentAccent4" presStyleLbl="alignNode1" presStyleIdx="3" presStyleCnt="27"/>
      <dgm:spPr/>
    </dgm:pt>
    <dgm:pt modelId="{F0DF099E-0CBC-4A3C-8172-54A2B57B4954}" type="pres">
      <dgm:prSet presAssocID="{E2626F5D-2BE8-4DE4-ADB6-E67134104210}" presName="ParentAccent5" presStyleLbl="alignNode1" presStyleIdx="4" presStyleCnt="27"/>
      <dgm:spPr/>
    </dgm:pt>
    <dgm:pt modelId="{6EF7F038-043B-4720-92CD-B62464D929C5}" type="pres">
      <dgm:prSet presAssocID="{E2626F5D-2BE8-4DE4-ADB6-E67134104210}" presName="ParentAccent6" presStyleLbl="alignNode1" presStyleIdx="5" presStyleCnt="27"/>
      <dgm:spPr/>
    </dgm:pt>
    <dgm:pt modelId="{62F77949-D54C-4EAB-89F6-904217F008C1}" type="pres">
      <dgm:prSet presAssocID="{E2626F5D-2BE8-4DE4-ADB6-E67134104210}" presName="ParentAccent7" presStyleLbl="alignNode1" presStyleIdx="6" presStyleCnt="27"/>
      <dgm:spPr/>
    </dgm:pt>
    <dgm:pt modelId="{A5F7EF59-589F-41C8-9BBC-E874AFF4951F}" type="pres">
      <dgm:prSet presAssocID="{E2626F5D-2BE8-4DE4-ADB6-E67134104210}" presName="ParentAccent8" presStyleLbl="alignNode1" presStyleIdx="7" presStyleCnt="27"/>
      <dgm:spPr/>
    </dgm:pt>
    <dgm:pt modelId="{2EDC83AD-9EBF-4E11-8332-B7539C7643A4}" type="pres">
      <dgm:prSet presAssocID="{E2626F5D-2BE8-4DE4-ADB6-E67134104210}" presName="ParentAccent9" presStyleLbl="alignNode1" presStyleIdx="8" presStyleCnt="27"/>
      <dgm:spPr/>
    </dgm:pt>
    <dgm:pt modelId="{F3859E70-C3DC-4FD6-B4BF-1520B29A7028}" type="pres">
      <dgm:prSet presAssocID="{E2626F5D-2BE8-4DE4-ADB6-E67134104210}" presName="ParentAccent10" presStyleLbl="alignNode1" presStyleIdx="9" presStyleCnt="27"/>
      <dgm:spPr/>
    </dgm:pt>
    <dgm:pt modelId="{1E7904BC-66A1-4336-AC30-45679D0B82C0}" type="pres">
      <dgm:prSet presAssocID="{E2626F5D-2BE8-4DE4-ADB6-E67134104210}" presName="Parent" presStyleLbl="alignNode1" presStyleIdx="10" presStyleCnt="27">
        <dgm:presLayoutVars>
          <dgm:chMax val="5"/>
          <dgm:chPref val="3"/>
          <dgm:bulletEnabled val="1"/>
        </dgm:presLayoutVars>
      </dgm:prSet>
      <dgm:spPr/>
    </dgm:pt>
    <dgm:pt modelId="{9FA250A2-F05A-42E1-AD48-6373BB9A0CF2}" type="pres">
      <dgm:prSet presAssocID="{1D34D954-037E-4642-8893-3E6ECDE3A234}" presName="Child1Accent1" presStyleLbl="alignNode1" presStyleIdx="11" presStyleCnt="27"/>
      <dgm:spPr/>
    </dgm:pt>
    <dgm:pt modelId="{CEBC0A34-8D73-47B5-B1CC-06BE0F7BF4E5}" type="pres">
      <dgm:prSet presAssocID="{1D34D954-037E-4642-8893-3E6ECDE3A234}" presName="Child1Accent2" presStyleLbl="alignNode1" presStyleIdx="12" presStyleCnt="27"/>
      <dgm:spPr/>
    </dgm:pt>
    <dgm:pt modelId="{0AEF1AB9-1F2E-48E9-B32F-6443D26EC4DA}" type="pres">
      <dgm:prSet presAssocID="{1D34D954-037E-4642-8893-3E6ECDE3A234}" presName="Child1Accent3" presStyleLbl="alignNode1" presStyleIdx="13" presStyleCnt="27"/>
      <dgm:spPr/>
    </dgm:pt>
    <dgm:pt modelId="{622C8CC2-0AF6-46E5-8C03-37467949ABF0}" type="pres">
      <dgm:prSet presAssocID="{1D34D954-037E-4642-8893-3E6ECDE3A234}" presName="Child1Accent4" presStyleLbl="alignNode1" presStyleIdx="14" presStyleCnt="27"/>
      <dgm:spPr/>
    </dgm:pt>
    <dgm:pt modelId="{0C51A8DD-DE26-4BC9-9BDF-252134B75F70}" type="pres">
      <dgm:prSet presAssocID="{1D34D954-037E-4642-8893-3E6ECDE3A234}" presName="Child1Accent5" presStyleLbl="alignNode1" presStyleIdx="15" presStyleCnt="27"/>
      <dgm:spPr/>
    </dgm:pt>
    <dgm:pt modelId="{F8EB06BB-7588-46D0-93DB-D21B7BBA9ECB}" type="pres">
      <dgm:prSet presAssocID="{1D34D954-037E-4642-8893-3E6ECDE3A234}" presName="Child1Accent6" presStyleLbl="alignNode1" presStyleIdx="16" presStyleCnt="27"/>
      <dgm:spPr/>
    </dgm:pt>
    <dgm:pt modelId="{1A62EC23-9619-4FC3-AB4C-C1D7AF78C3CC}" type="pres">
      <dgm:prSet presAssocID="{1D34D954-037E-4642-8893-3E6ECDE3A234}" presName="Child1Accent7" presStyleLbl="alignNode1" presStyleIdx="17" presStyleCnt="27"/>
      <dgm:spPr/>
    </dgm:pt>
    <dgm:pt modelId="{3C027A29-6AC5-414B-AA80-AA6F0688DE44}" type="pres">
      <dgm:prSet presAssocID="{1D34D954-037E-4642-8893-3E6ECDE3A234}" presName="Child1Accent8" presStyleLbl="alignNode1" presStyleIdx="18" presStyleCnt="27"/>
      <dgm:spPr/>
    </dgm:pt>
    <dgm:pt modelId="{AA37866F-87DA-4853-BB67-A213C1002C8A}" type="pres">
      <dgm:prSet presAssocID="{1D34D954-037E-4642-8893-3E6ECDE3A234}" presName="Child1Accent9" presStyleLbl="alignNode1" presStyleIdx="19" presStyleCnt="27"/>
      <dgm:spPr/>
    </dgm:pt>
    <dgm:pt modelId="{E8276D34-DBB9-46C4-BD8E-5183FC064964}" type="pres">
      <dgm:prSet presAssocID="{1D34D954-037E-4642-8893-3E6ECDE3A234}" presName="Child1" presStyleLbl="revTx" presStyleIdx="0" presStyleCnt="2" custLinFactNeighborX="306" custLinFactNeighborY="-9757">
        <dgm:presLayoutVars>
          <dgm:chMax/>
          <dgm:chPref val="0"/>
          <dgm:bulletEnabled val="1"/>
        </dgm:presLayoutVars>
      </dgm:prSet>
      <dgm:spPr/>
    </dgm:pt>
    <dgm:pt modelId="{D25AC1DE-41CE-4353-8688-1CC152D350D4}" type="pres">
      <dgm:prSet presAssocID="{C095DF1C-4AB6-4C91-8355-74558A17B1F4}" presName="Child2Accent1" presStyleLbl="alignNode1" presStyleIdx="20" presStyleCnt="27"/>
      <dgm:spPr/>
    </dgm:pt>
    <dgm:pt modelId="{F0891B83-B7C9-4FE7-A5F0-542915EA9BCA}" type="pres">
      <dgm:prSet presAssocID="{C095DF1C-4AB6-4C91-8355-74558A17B1F4}" presName="Child2Accent2" presStyleLbl="alignNode1" presStyleIdx="21" presStyleCnt="27"/>
      <dgm:spPr/>
    </dgm:pt>
    <dgm:pt modelId="{E9F300A2-A307-4A4D-83AE-7113568B0B37}" type="pres">
      <dgm:prSet presAssocID="{C095DF1C-4AB6-4C91-8355-74558A17B1F4}" presName="Child2Accent3" presStyleLbl="alignNode1" presStyleIdx="22" presStyleCnt="27"/>
      <dgm:spPr/>
    </dgm:pt>
    <dgm:pt modelId="{FDB7BCDC-1C71-401C-BB3C-4DB15EE284DF}" type="pres">
      <dgm:prSet presAssocID="{C095DF1C-4AB6-4C91-8355-74558A17B1F4}" presName="Child2Accent4" presStyleLbl="alignNode1" presStyleIdx="23" presStyleCnt="27"/>
      <dgm:spPr/>
    </dgm:pt>
    <dgm:pt modelId="{26E35C4F-B956-4F88-8741-3811371369F1}" type="pres">
      <dgm:prSet presAssocID="{C095DF1C-4AB6-4C91-8355-74558A17B1F4}" presName="Child2Accent5" presStyleLbl="alignNode1" presStyleIdx="24" presStyleCnt="27"/>
      <dgm:spPr/>
    </dgm:pt>
    <dgm:pt modelId="{C1D2F17E-7F7E-49A8-9410-E482BCBD7AA7}" type="pres">
      <dgm:prSet presAssocID="{C095DF1C-4AB6-4C91-8355-74558A17B1F4}" presName="Child2Accent6" presStyleLbl="alignNode1" presStyleIdx="25" presStyleCnt="27"/>
      <dgm:spPr/>
    </dgm:pt>
    <dgm:pt modelId="{DACD0E78-E66E-4D4B-B590-F8B7A7F418DF}" type="pres">
      <dgm:prSet presAssocID="{C095DF1C-4AB6-4C91-8355-74558A17B1F4}" presName="Child2Accent7" presStyleLbl="alignNode1" presStyleIdx="26" presStyleCnt="27"/>
      <dgm:spPr/>
    </dgm:pt>
    <dgm:pt modelId="{7213C4D5-E222-4A13-A045-7EB497C47275}" type="pres">
      <dgm:prSet presAssocID="{C095DF1C-4AB6-4C91-8355-74558A17B1F4}" presName="Child2" presStyleLbl="revTx" presStyleIdx="1" presStyleCnt="2">
        <dgm:presLayoutVars>
          <dgm:chMax/>
          <dgm:chPref val="0"/>
          <dgm:bulletEnabled val="1"/>
        </dgm:presLayoutVars>
      </dgm:prSet>
      <dgm:spPr/>
    </dgm:pt>
  </dgm:ptLst>
  <dgm:cxnLst>
    <dgm:cxn modelId="{5F29F012-6837-4648-9100-A120C051A00D}" srcId="{900D3B64-CE6B-417C-AE78-1B00417829D1}" destId="{E2626F5D-2BE8-4DE4-ADB6-E67134104210}" srcOrd="0" destOrd="0" parTransId="{F3DCCDFA-5103-4D4E-8B5C-0CDF4CB2E66A}" sibTransId="{AD54F2E3-B5AA-47FA-8534-EDA77A694665}"/>
    <dgm:cxn modelId="{C3562977-926D-4C48-992A-2E78E4A074D9}" srcId="{E2626F5D-2BE8-4DE4-ADB6-E67134104210}" destId="{1D34D954-037E-4642-8893-3E6ECDE3A234}" srcOrd="0" destOrd="0" parTransId="{AA905633-8028-4800-A156-D695C487BE44}" sibTransId="{EE88B352-DAF3-4745-BA89-07C607E2DD0C}"/>
    <dgm:cxn modelId="{8C56A099-AE22-4F87-A16F-C36E923D300C}" type="presOf" srcId="{900D3B64-CE6B-417C-AE78-1B00417829D1}" destId="{F0F12EFC-0D89-41A2-BAC9-EC88C257E693}" srcOrd="0" destOrd="0" presId="urn:microsoft.com/office/officeart/2011/layout/ConvergingText"/>
    <dgm:cxn modelId="{D97ECDB7-9358-42E6-8008-705BC38C2B25}" type="presOf" srcId="{1D34D954-037E-4642-8893-3E6ECDE3A234}" destId="{E8276D34-DBB9-46C4-BD8E-5183FC064964}" srcOrd="0" destOrd="0" presId="urn:microsoft.com/office/officeart/2011/layout/ConvergingText"/>
    <dgm:cxn modelId="{239E32CE-BF48-482F-9D35-A3785AEE9DA0}" type="presOf" srcId="{C095DF1C-4AB6-4C91-8355-74558A17B1F4}" destId="{7213C4D5-E222-4A13-A045-7EB497C47275}" srcOrd="0" destOrd="0" presId="urn:microsoft.com/office/officeart/2011/layout/ConvergingText"/>
    <dgm:cxn modelId="{D504FBD2-108A-4F56-B8A0-AFC5E61FE02F}" srcId="{E2626F5D-2BE8-4DE4-ADB6-E67134104210}" destId="{C095DF1C-4AB6-4C91-8355-74558A17B1F4}" srcOrd="1" destOrd="0" parTransId="{E5860AF2-E2F1-4A47-89A6-7882075F6AD9}" sibTransId="{4BE440CA-078A-49EA-A4A7-8F4141B4F29D}"/>
    <dgm:cxn modelId="{CE81D6E7-0428-4DAB-B2D3-8D8FFCB89B6C}" type="presOf" srcId="{E2626F5D-2BE8-4DE4-ADB6-E67134104210}" destId="{1E7904BC-66A1-4336-AC30-45679D0B82C0}" srcOrd="0" destOrd="0" presId="urn:microsoft.com/office/officeart/2011/layout/ConvergingText"/>
    <dgm:cxn modelId="{70603A4A-57E3-4BA8-848D-F84B8A452579}" type="presParOf" srcId="{F0F12EFC-0D89-41A2-BAC9-EC88C257E693}" destId="{55E3806B-7FEA-47C7-8E68-4D9AB197B0BB}" srcOrd="0" destOrd="0" presId="urn:microsoft.com/office/officeart/2011/layout/ConvergingText"/>
    <dgm:cxn modelId="{23BE78A0-3183-41C7-B07C-6359393D6B89}" type="presParOf" srcId="{55E3806B-7FEA-47C7-8E68-4D9AB197B0BB}" destId="{F7DA372C-B0A2-490B-B2F2-3F0117F4A103}" srcOrd="0" destOrd="0" presId="urn:microsoft.com/office/officeart/2011/layout/ConvergingText"/>
    <dgm:cxn modelId="{CCD1961F-D1DD-4CCF-AE51-5F57ECDD974C}" type="presParOf" srcId="{55E3806B-7FEA-47C7-8E68-4D9AB197B0BB}" destId="{DA37D3BA-A311-4C8F-BD83-77FA86F35F78}" srcOrd="1" destOrd="0" presId="urn:microsoft.com/office/officeart/2011/layout/ConvergingText"/>
    <dgm:cxn modelId="{1FC63ED5-6E97-4B6F-95E4-A96BCE774FAC}" type="presParOf" srcId="{55E3806B-7FEA-47C7-8E68-4D9AB197B0BB}" destId="{EB9ABBBB-E614-453B-9D66-2EBF17B4BA8A}" srcOrd="2" destOrd="0" presId="urn:microsoft.com/office/officeart/2011/layout/ConvergingText"/>
    <dgm:cxn modelId="{AC1AB56F-CFF7-4B00-BF59-E873B2532FDE}" type="presParOf" srcId="{55E3806B-7FEA-47C7-8E68-4D9AB197B0BB}" destId="{FFDFE8ED-4018-429A-8453-CD9A984884BF}" srcOrd="3" destOrd="0" presId="urn:microsoft.com/office/officeart/2011/layout/ConvergingText"/>
    <dgm:cxn modelId="{87E40120-293D-4F04-823C-0DE9C26779A6}" type="presParOf" srcId="{55E3806B-7FEA-47C7-8E68-4D9AB197B0BB}" destId="{F0DF099E-0CBC-4A3C-8172-54A2B57B4954}" srcOrd="4" destOrd="0" presId="urn:microsoft.com/office/officeart/2011/layout/ConvergingText"/>
    <dgm:cxn modelId="{82778F29-16F9-4064-8FDE-D0DDBC6C8BCC}" type="presParOf" srcId="{55E3806B-7FEA-47C7-8E68-4D9AB197B0BB}" destId="{6EF7F038-043B-4720-92CD-B62464D929C5}" srcOrd="5" destOrd="0" presId="urn:microsoft.com/office/officeart/2011/layout/ConvergingText"/>
    <dgm:cxn modelId="{65F79913-4BCF-4F16-9E4A-664E938B1442}" type="presParOf" srcId="{55E3806B-7FEA-47C7-8E68-4D9AB197B0BB}" destId="{62F77949-D54C-4EAB-89F6-904217F008C1}" srcOrd="6" destOrd="0" presId="urn:microsoft.com/office/officeart/2011/layout/ConvergingText"/>
    <dgm:cxn modelId="{EF8F7768-F5AC-4CC4-93E0-4FD1821AF05F}" type="presParOf" srcId="{55E3806B-7FEA-47C7-8E68-4D9AB197B0BB}" destId="{A5F7EF59-589F-41C8-9BBC-E874AFF4951F}" srcOrd="7" destOrd="0" presId="urn:microsoft.com/office/officeart/2011/layout/ConvergingText"/>
    <dgm:cxn modelId="{49427B32-655E-4109-BD5E-D8771784B030}" type="presParOf" srcId="{55E3806B-7FEA-47C7-8E68-4D9AB197B0BB}" destId="{2EDC83AD-9EBF-4E11-8332-B7539C7643A4}" srcOrd="8" destOrd="0" presId="urn:microsoft.com/office/officeart/2011/layout/ConvergingText"/>
    <dgm:cxn modelId="{E164E289-9136-466B-B14E-249ACF49C1B2}" type="presParOf" srcId="{55E3806B-7FEA-47C7-8E68-4D9AB197B0BB}" destId="{F3859E70-C3DC-4FD6-B4BF-1520B29A7028}" srcOrd="9" destOrd="0" presId="urn:microsoft.com/office/officeart/2011/layout/ConvergingText"/>
    <dgm:cxn modelId="{C1473CBE-1B8C-4DBE-A724-9E7984FB0263}" type="presParOf" srcId="{55E3806B-7FEA-47C7-8E68-4D9AB197B0BB}" destId="{1E7904BC-66A1-4336-AC30-45679D0B82C0}" srcOrd="10" destOrd="0" presId="urn:microsoft.com/office/officeart/2011/layout/ConvergingText"/>
    <dgm:cxn modelId="{76C846E4-FA00-4B50-88A5-704EFC106EC1}" type="presParOf" srcId="{55E3806B-7FEA-47C7-8E68-4D9AB197B0BB}" destId="{9FA250A2-F05A-42E1-AD48-6373BB9A0CF2}" srcOrd="11" destOrd="0" presId="urn:microsoft.com/office/officeart/2011/layout/ConvergingText"/>
    <dgm:cxn modelId="{5ED9E351-EF1B-4F5A-88FE-C465FE24D0D3}" type="presParOf" srcId="{55E3806B-7FEA-47C7-8E68-4D9AB197B0BB}" destId="{CEBC0A34-8D73-47B5-B1CC-06BE0F7BF4E5}" srcOrd="12" destOrd="0" presId="urn:microsoft.com/office/officeart/2011/layout/ConvergingText"/>
    <dgm:cxn modelId="{B54D6E54-BB4C-4D7C-93E9-E64B5022A4B5}" type="presParOf" srcId="{55E3806B-7FEA-47C7-8E68-4D9AB197B0BB}" destId="{0AEF1AB9-1F2E-48E9-B32F-6443D26EC4DA}" srcOrd="13" destOrd="0" presId="urn:microsoft.com/office/officeart/2011/layout/ConvergingText"/>
    <dgm:cxn modelId="{D28805D2-BE4E-4CB1-AE56-A47967FE7D0C}" type="presParOf" srcId="{55E3806B-7FEA-47C7-8E68-4D9AB197B0BB}" destId="{622C8CC2-0AF6-46E5-8C03-37467949ABF0}" srcOrd="14" destOrd="0" presId="urn:microsoft.com/office/officeart/2011/layout/ConvergingText"/>
    <dgm:cxn modelId="{3ADE5707-03A9-4602-955E-E4D62E025AD7}" type="presParOf" srcId="{55E3806B-7FEA-47C7-8E68-4D9AB197B0BB}" destId="{0C51A8DD-DE26-4BC9-9BDF-252134B75F70}" srcOrd="15" destOrd="0" presId="urn:microsoft.com/office/officeart/2011/layout/ConvergingText"/>
    <dgm:cxn modelId="{A7AB3A7D-0010-4C45-99EC-46AEFE46CBF7}" type="presParOf" srcId="{55E3806B-7FEA-47C7-8E68-4D9AB197B0BB}" destId="{F8EB06BB-7588-46D0-93DB-D21B7BBA9ECB}" srcOrd="16" destOrd="0" presId="urn:microsoft.com/office/officeart/2011/layout/ConvergingText"/>
    <dgm:cxn modelId="{79097E4D-8AA3-4B4E-8E84-3376E1097C96}" type="presParOf" srcId="{55E3806B-7FEA-47C7-8E68-4D9AB197B0BB}" destId="{1A62EC23-9619-4FC3-AB4C-C1D7AF78C3CC}" srcOrd="17" destOrd="0" presId="urn:microsoft.com/office/officeart/2011/layout/ConvergingText"/>
    <dgm:cxn modelId="{4537BDCA-FF82-4BD9-8845-D836650E90B5}" type="presParOf" srcId="{55E3806B-7FEA-47C7-8E68-4D9AB197B0BB}" destId="{3C027A29-6AC5-414B-AA80-AA6F0688DE44}" srcOrd="18" destOrd="0" presId="urn:microsoft.com/office/officeart/2011/layout/ConvergingText"/>
    <dgm:cxn modelId="{A7B310D3-1670-4C4C-A0CB-7E79354F1268}" type="presParOf" srcId="{55E3806B-7FEA-47C7-8E68-4D9AB197B0BB}" destId="{AA37866F-87DA-4853-BB67-A213C1002C8A}" srcOrd="19" destOrd="0" presId="urn:microsoft.com/office/officeart/2011/layout/ConvergingText"/>
    <dgm:cxn modelId="{DB26A523-855C-4479-9BD9-426B44D2A61D}" type="presParOf" srcId="{55E3806B-7FEA-47C7-8E68-4D9AB197B0BB}" destId="{E8276D34-DBB9-46C4-BD8E-5183FC064964}" srcOrd="20" destOrd="0" presId="urn:microsoft.com/office/officeart/2011/layout/ConvergingText"/>
    <dgm:cxn modelId="{4EC64FEC-D2F4-45E0-B68F-E6AC7D6D03F5}" type="presParOf" srcId="{55E3806B-7FEA-47C7-8E68-4D9AB197B0BB}" destId="{D25AC1DE-41CE-4353-8688-1CC152D350D4}" srcOrd="21" destOrd="0" presId="urn:microsoft.com/office/officeart/2011/layout/ConvergingText"/>
    <dgm:cxn modelId="{984170F9-86DA-41A8-B459-DFB24700E25A}" type="presParOf" srcId="{55E3806B-7FEA-47C7-8E68-4D9AB197B0BB}" destId="{F0891B83-B7C9-4FE7-A5F0-542915EA9BCA}" srcOrd="22" destOrd="0" presId="urn:microsoft.com/office/officeart/2011/layout/ConvergingText"/>
    <dgm:cxn modelId="{95B3078E-53BD-4D64-89E6-64435FDB39C7}" type="presParOf" srcId="{55E3806B-7FEA-47C7-8E68-4D9AB197B0BB}" destId="{E9F300A2-A307-4A4D-83AE-7113568B0B37}" srcOrd="23" destOrd="0" presId="urn:microsoft.com/office/officeart/2011/layout/ConvergingText"/>
    <dgm:cxn modelId="{9F410074-8957-4444-B426-FAD0943D1013}" type="presParOf" srcId="{55E3806B-7FEA-47C7-8E68-4D9AB197B0BB}" destId="{FDB7BCDC-1C71-401C-BB3C-4DB15EE284DF}" srcOrd="24" destOrd="0" presId="urn:microsoft.com/office/officeart/2011/layout/ConvergingText"/>
    <dgm:cxn modelId="{A1AEE542-A620-4C24-8B78-DBE2703595EE}" type="presParOf" srcId="{55E3806B-7FEA-47C7-8E68-4D9AB197B0BB}" destId="{26E35C4F-B956-4F88-8741-3811371369F1}" srcOrd="25" destOrd="0" presId="urn:microsoft.com/office/officeart/2011/layout/ConvergingText"/>
    <dgm:cxn modelId="{7F3EB89E-0537-4FE9-9F2A-0F5932970E7F}" type="presParOf" srcId="{55E3806B-7FEA-47C7-8E68-4D9AB197B0BB}" destId="{C1D2F17E-7F7E-49A8-9410-E482BCBD7AA7}" srcOrd="26" destOrd="0" presId="urn:microsoft.com/office/officeart/2011/layout/ConvergingText"/>
    <dgm:cxn modelId="{B34172EF-D8DE-4F71-8C31-1B4F9BA0AFDE}" type="presParOf" srcId="{55E3806B-7FEA-47C7-8E68-4D9AB197B0BB}" destId="{DACD0E78-E66E-4D4B-B590-F8B7A7F418DF}" srcOrd="27" destOrd="0" presId="urn:microsoft.com/office/officeart/2011/layout/ConvergingText"/>
    <dgm:cxn modelId="{760754D9-72C6-45D4-ABC5-E1C6B3719F24}" type="presParOf" srcId="{55E3806B-7FEA-47C7-8E68-4D9AB197B0BB}" destId="{7213C4D5-E222-4A13-A045-7EB497C47275}" srcOrd="28"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a:glow rad="508000">
            <a:schemeClr val="bg1">
              <a:lumMod val="10000"/>
              <a:lumOff val="90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b="1" dirty="0">
              <a:latin typeface="Franklin Gothic Book" panose="020B0503020102020204" pitchFamily="34" charset="0"/>
            </a:rPr>
            <a:t>Workforce Development(WFD)</a:t>
          </a:r>
        </a:p>
        <a:p>
          <a:pPr lvl="0" defTabSz="533400">
            <a:lnSpc>
              <a:spcPct val="90000"/>
            </a:lnSpc>
            <a:spcBef>
              <a:spcPct val="0"/>
            </a:spcBef>
            <a:spcAft>
              <a:spcPct val="35000"/>
            </a:spcAft>
          </a:pPr>
          <a:r>
            <a:rPr lang="en-US" sz="1200" b="1" dirty="0">
              <a:latin typeface="Franklin Gothic Book" panose="020B0503020102020204" pitchFamily="34" charset="0"/>
            </a:rPr>
            <a:t> Fellowship Program</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pt>
    <dgm:pt modelId="{29B50C6F-3E57-4969-A76E-9E460CCE7CF8}" type="pres">
      <dgm:prSet presAssocID="{8A0A332F-9E9B-46DF-9B85-222CB056C452}" presName="sibTransLast" presStyleLbl="sibTrans2D1" presStyleIdx="1" presStyleCnt="2"/>
      <dgm:spPr/>
    </dgm:pt>
    <dgm:pt modelId="{5FC998E1-C185-4450-A1C3-7F37682FCA0E}" type="pres">
      <dgm:prSet presAssocID="{8A0A332F-9E9B-46DF-9B85-222CB056C452}" presName="connectorText" presStyleLbl="sibTrans2D1" presStyleIdx="1" presStyleCnt="2"/>
      <dgm:spPr/>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pt>
  </dgm:ptLst>
  <dgm:cxnLst>
    <dgm:cxn modelId="{07BBB620-18EC-4F14-BCF3-8DB4EF499038}" srcId="{8A0A332F-9E9B-46DF-9B85-222CB056C452}" destId="{E119F50F-2AF9-464D-BB76-9574A9690152}" srcOrd="1" destOrd="0" parTransId="{E6F9E26C-77C4-4348-A440-B714D5073717}" sibTransId="{5F849E0F-8369-413C-94F3-3179B8B2C92B}"/>
    <dgm:cxn modelId="{A4B0F72A-E9F2-41C5-BD0C-C30FA44A3C96}" srcId="{8A0A332F-9E9B-46DF-9B85-222CB056C452}" destId="{B516A8BF-29BE-450C-944C-6D32A7E4B07E}" srcOrd="2" destOrd="0" parTransId="{0AD309DA-741F-4451-BBB0-F534B63EB1E2}" sibTransId="{C3AF6637-01C1-49A1-A7AB-859C5CA14513}"/>
    <dgm:cxn modelId="{103BD232-A8EA-4B86-9066-13E7671804AE}" type="presOf" srcId="{E119F50F-2AF9-464D-BB76-9574A9690152}" destId="{03F6E36C-D6EC-475A-940D-36650AE7B87A}"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D250879B-5DBF-42B5-BD5D-1608F2E871E8}" type="presOf" srcId="{B516A8BF-29BE-450C-944C-6D32A7E4B07E}" destId="{32DB20CE-4B37-4106-A9CC-10E65CE422DC}"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67EECDB6-4385-4DED-A7D5-9C9CD9568578}" type="presOf" srcId="{8A0A332F-9E9B-46DF-9B85-222CB056C452}" destId="{4723D2D2-E8A3-495D-AF7B-C67C51811102}"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B719CDCD-A1D8-4FCD-B40F-56B5C8901297}" type="presOf" srcId="{5F849E0F-8369-413C-94F3-3179B8B2C92B}" destId="{5FC998E1-C185-4450-A1C3-7F37682FCA0E}" srcOrd="1" destOrd="0" presId="urn:microsoft.com/office/officeart/2005/8/layout/equation2"/>
    <dgm:cxn modelId="{03B15FF0-5CBB-4437-A0D0-A2A827FDD39E}" type="presOf" srcId="{6F3D072A-48A5-4054-8535-37C366710032}" destId="{834DE350-9FB9-4CE3-87E5-ABDB16995527}"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a:effectLst>
          <a:glow rad="508000">
            <a:schemeClr val="bg1">
              <a:lumMod val="10000"/>
              <a:lumOff val="90000"/>
              <a:alpha val="50000"/>
            </a:schemeClr>
          </a:glow>
        </a:effectLst>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dgm:spPr>
      <dgm:t>
        <a:bodyPr/>
        <a:lstStyle/>
        <a:p>
          <a:r>
            <a:rPr lang="en-US" sz="1200" b="1" dirty="0">
              <a:latin typeface="Franklin Gothic Book" panose="020B0503020102020204" pitchFamily="34" charset="0"/>
            </a:rPr>
            <a:t>Workforce Development (WFD)</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pt>
    <dgm:pt modelId="{29B50C6F-3E57-4969-A76E-9E460CCE7CF8}" type="pres">
      <dgm:prSet presAssocID="{8A0A332F-9E9B-46DF-9B85-222CB056C452}" presName="sibTransLast" presStyleLbl="sibTrans2D1" presStyleIdx="1" presStyleCnt="2"/>
      <dgm:spPr/>
    </dgm:pt>
    <dgm:pt modelId="{5FC998E1-C185-4450-A1C3-7F37682FCA0E}" type="pres">
      <dgm:prSet presAssocID="{8A0A332F-9E9B-46DF-9B85-222CB056C452}" presName="connectorText" presStyleLbl="sibTrans2D1" presStyleIdx="1" presStyleCnt="2"/>
      <dgm:spPr/>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pt>
  </dgm:ptLst>
  <dgm:cxnLst>
    <dgm:cxn modelId="{07BBB620-18EC-4F14-BCF3-8DB4EF499038}" srcId="{8A0A332F-9E9B-46DF-9B85-222CB056C452}" destId="{E119F50F-2AF9-464D-BB76-9574A9690152}" srcOrd="1" destOrd="0" parTransId="{E6F9E26C-77C4-4348-A440-B714D5073717}" sibTransId="{5F849E0F-8369-413C-94F3-3179B8B2C92B}"/>
    <dgm:cxn modelId="{A4B0F72A-E9F2-41C5-BD0C-C30FA44A3C96}" srcId="{8A0A332F-9E9B-46DF-9B85-222CB056C452}" destId="{B516A8BF-29BE-450C-944C-6D32A7E4B07E}" srcOrd="2" destOrd="0" parTransId="{0AD309DA-741F-4451-BBB0-F534B63EB1E2}" sibTransId="{C3AF6637-01C1-49A1-A7AB-859C5CA14513}"/>
    <dgm:cxn modelId="{103BD232-A8EA-4B86-9066-13E7671804AE}" type="presOf" srcId="{E119F50F-2AF9-464D-BB76-9574A9690152}" destId="{03F6E36C-D6EC-475A-940D-36650AE7B87A}"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D250879B-5DBF-42B5-BD5D-1608F2E871E8}" type="presOf" srcId="{B516A8BF-29BE-450C-944C-6D32A7E4B07E}" destId="{32DB20CE-4B37-4106-A9CC-10E65CE422DC}"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67EECDB6-4385-4DED-A7D5-9C9CD9568578}" type="presOf" srcId="{8A0A332F-9E9B-46DF-9B85-222CB056C452}" destId="{4723D2D2-E8A3-495D-AF7B-C67C51811102}"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B719CDCD-A1D8-4FCD-B40F-56B5C8901297}" type="presOf" srcId="{5F849E0F-8369-413C-94F3-3179B8B2C92B}" destId="{5FC998E1-C185-4450-A1C3-7F37682FCA0E}" srcOrd="1" destOrd="0" presId="urn:microsoft.com/office/officeart/2005/8/layout/equation2"/>
    <dgm:cxn modelId="{03B15FF0-5CBB-4437-A0D0-A2A827FDD39E}" type="presOf" srcId="{6F3D072A-48A5-4054-8535-37C366710032}" destId="{834DE350-9FB9-4CE3-87E5-ABDB16995527}"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C28AF6-12A7-4F42-8ADC-4EC22368A0F1}"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DF155F8C-FCE5-4DEB-B595-F3A9FCD03606}">
      <dgm:prSet phldrT="[Text]" custT="1"/>
      <dgm:spPr/>
      <dgm:t>
        <a:bodyPr/>
        <a:lstStyle/>
        <a:p>
          <a:r>
            <a:rPr lang="en-US" sz="900" dirty="0">
              <a:solidFill>
                <a:srgbClr val="F8F8F8"/>
              </a:solidFill>
            </a:rPr>
            <a:t>Weekly Guest Presentations</a:t>
          </a:r>
        </a:p>
      </dgm:t>
    </dgm:pt>
    <dgm:pt modelId="{04862F24-F67A-41B4-A465-F52206182890}" type="parTrans" cxnId="{729829C8-8160-4806-8FE3-CDEEE61359FB}">
      <dgm:prSet/>
      <dgm:spPr/>
      <dgm:t>
        <a:bodyPr/>
        <a:lstStyle/>
        <a:p>
          <a:endParaRPr lang="en-US"/>
        </a:p>
      </dgm:t>
    </dgm:pt>
    <dgm:pt modelId="{D751AB4C-1332-41D3-B7D5-B9E4E03E9B9C}" type="sibTrans" cxnId="{729829C8-8160-4806-8FE3-CDEEE61359FB}">
      <dgm:prSet/>
      <dgm:spPr/>
      <dgm:t>
        <a:bodyPr/>
        <a:lstStyle/>
        <a:p>
          <a:endParaRPr lang="en-US"/>
        </a:p>
      </dgm:t>
    </dgm:pt>
    <dgm:pt modelId="{3E48B8B8-1B9D-42D2-B155-DDC5E6F0AE88}">
      <dgm:prSet phldrT="[Text]" custT="1"/>
      <dgm:spPr/>
      <dgm:t>
        <a:bodyPr/>
        <a:lstStyle/>
        <a:p>
          <a:r>
            <a:rPr lang="en-US" sz="1000" dirty="0">
              <a:solidFill>
                <a:srgbClr val="F8F8F8"/>
              </a:solidFill>
            </a:rPr>
            <a:t>Independent Research Project</a:t>
          </a:r>
        </a:p>
      </dgm:t>
    </dgm:pt>
    <dgm:pt modelId="{D8E76EBB-9FBA-425E-A762-5F152242CE3A}" type="parTrans" cxnId="{5ED404BA-FA88-4408-AD62-CEF428EA680F}">
      <dgm:prSet/>
      <dgm:spPr/>
      <dgm:t>
        <a:bodyPr/>
        <a:lstStyle/>
        <a:p>
          <a:endParaRPr lang="en-US"/>
        </a:p>
      </dgm:t>
    </dgm:pt>
    <dgm:pt modelId="{AAC62C1C-0F5F-44FD-870F-9D0EEFD97CB4}" type="sibTrans" cxnId="{5ED404BA-FA88-4408-AD62-CEF428EA680F}">
      <dgm:prSet/>
      <dgm:spPr/>
      <dgm:t>
        <a:bodyPr/>
        <a:lstStyle/>
        <a:p>
          <a:endParaRPr lang="en-US"/>
        </a:p>
      </dgm:t>
    </dgm:pt>
    <dgm:pt modelId="{90688F79-8985-40A3-9ACD-E1CB92B20EA4}">
      <dgm:prSet phldrT="[Text]"/>
      <dgm:spPr/>
      <dgm:t>
        <a:bodyPr/>
        <a:lstStyle/>
        <a:p>
          <a:r>
            <a:rPr lang="en-US" u="sng" dirty="0"/>
            <a:t>Virtual ASIP Program</a:t>
          </a:r>
        </a:p>
      </dgm:t>
    </dgm:pt>
    <dgm:pt modelId="{3706F521-226A-4EC1-8C95-B73675924AE3}" type="parTrans" cxnId="{9CB842D9-C72A-4763-84F6-DF7A88A119CA}">
      <dgm:prSet/>
      <dgm:spPr/>
      <dgm:t>
        <a:bodyPr/>
        <a:lstStyle/>
        <a:p>
          <a:endParaRPr lang="en-US"/>
        </a:p>
      </dgm:t>
    </dgm:pt>
    <dgm:pt modelId="{094A2000-2C41-4BBB-BB03-86877656CC04}" type="sibTrans" cxnId="{9CB842D9-C72A-4763-84F6-DF7A88A119CA}">
      <dgm:prSet/>
      <dgm:spPr/>
      <dgm:t>
        <a:bodyPr/>
        <a:lstStyle/>
        <a:p>
          <a:endParaRPr lang="en-US"/>
        </a:p>
      </dgm:t>
    </dgm:pt>
    <dgm:pt modelId="{C3352B68-6AE4-4864-8FC7-5B0BA30A9C19}">
      <dgm:prSet phldrT="[Text]" custT="1"/>
      <dgm:spPr/>
      <dgm:t>
        <a:bodyPr/>
        <a:lstStyle/>
        <a:p>
          <a:r>
            <a:rPr lang="en-US" sz="1000" dirty="0">
              <a:solidFill>
                <a:srgbClr val="F8F8F8"/>
              </a:solidFill>
            </a:rPr>
            <a:t>Weekly Lectures</a:t>
          </a:r>
        </a:p>
      </dgm:t>
    </dgm:pt>
    <dgm:pt modelId="{D0197375-1293-4390-A975-9D2CECAFC90A}" type="parTrans" cxnId="{A3A46EB9-D2C5-497C-B99C-090BD32B064F}">
      <dgm:prSet/>
      <dgm:spPr/>
      <dgm:t>
        <a:bodyPr/>
        <a:lstStyle/>
        <a:p>
          <a:endParaRPr lang="en-US"/>
        </a:p>
      </dgm:t>
    </dgm:pt>
    <dgm:pt modelId="{687D09D9-5A54-4A95-8A34-DC0140089343}" type="sibTrans" cxnId="{A3A46EB9-D2C5-497C-B99C-090BD32B064F}">
      <dgm:prSet/>
      <dgm:spPr/>
      <dgm:t>
        <a:bodyPr/>
        <a:lstStyle/>
        <a:p>
          <a:endParaRPr lang="en-US"/>
        </a:p>
      </dgm:t>
    </dgm:pt>
    <dgm:pt modelId="{A5871AC7-E860-4F3B-B129-96E4A2206CBE}">
      <dgm:prSet phldrT="[Text]"/>
      <dgm:spPr/>
      <dgm:t>
        <a:bodyPr/>
        <a:lstStyle/>
        <a:p>
          <a:endParaRPr lang="en-US"/>
        </a:p>
      </dgm:t>
    </dgm:pt>
    <dgm:pt modelId="{A99C0DD6-70FD-4ABC-9C34-B639781E7685}" type="parTrans" cxnId="{AAA20B63-EE9B-4DC1-ADBA-D28048C19F3E}">
      <dgm:prSet/>
      <dgm:spPr/>
      <dgm:t>
        <a:bodyPr/>
        <a:lstStyle/>
        <a:p>
          <a:endParaRPr lang="en-US"/>
        </a:p>
      </dgm:t>
    </dgm:pt>
    <dgm:pt modelId="{FD1BBF14-FCF1-4860-8DE7-8A37B460FA83}" type="sibTrans" cxnId="{AAA20B63-EE9B-4DC1-ADBA-D28048C19F3E}">
      <dgm:prSet/>
      <dgm:spPr/>
      <dgm:t>
        <a:bodyPr/>
        <a:lstStyle/>
        <a:p>
          <a:endParaRPr lang="en-US"/>
        </a:p>
      </dgm:t>
    </dgm:pt>
    <dgm:pt modelId="{86602503-C440-4017-88BA-0EDDD9A20797}" type="pres">
      <dgm:prSet presAssocID="{37C28AF6-12A7-4F42-8ADC-4EC22368A0F1}" presName="Name0" presStyleCnt="0">
        <dgm:presLayoutVars>
          <dgm:chMax val="4"/>
          <dgm:resizeHandles val="exact"/>
        </dgm:presLayoutVars>
      </dgm:prSet>
      <dgm:spPr/>
    </dgm:pt>
    <dgm:pt modelId="{42E08D31-B892-4ADE-BDA0-5C2434F4F3F9}" type="pres">
      <dgm:prSet presAssocID="{37C28AF6-12A7-4F42-8ADC-4EC22368A0F1}" presName="ellipse" presStyleLbl="trBgShp" presStyleIdx="0" presStyleCnt="1"/>
      <dgm:spPr/>
    </dgm:pt>
    <dgm:pt modelId="{C2324AD0-7A25-4B62-9245-E1D905B91815}" type="pres">
      <dgm:prSet presAssocID="{37C28AF6-12A7-4F42-8ADC-4EC22368A0F1}" presName="arrow1" presStyleLbl="fgShp" presStyleIdx="0" presStyleCnt="1"/>
      <dgm:spPr/>
    </dgm:pt>
    <dgm:pt modelId="{54BEC0D9-1810-46CE-AACE-9DB2B63A4FA0}" type="pres">
      <dgm:prSet presAssocID="{37C28AF6-12A7-4F42-8ADC-4EC22368A0F1}" presName="rectangle" presStyleLbl="revTx" presStyleIdx="0" presStyleCnt="1" custScaleY="75824" custLinFactNeighborX="0" custLinFactNeighborY="-6144">
        <dgm:presLayoutVars>
          <dgm:bulletEnabled val="1"/>
        </dgm:presLayoutVars>
      </dgm:prSet>
      <dgm:spPr/>
    </dgm:pt>
    <dgm:pt modelId="{A80A58B8-1C51-4332-A180-6663A007E276}" type="pres">
      <dgm:prSet presAssocID="{3E48B8B8-1B9D-42D2-B155-DDC5E6F0AE88}" presName="item1" presStyleLbl="node1" presStyleIdx="0" presStyleCnt="3">
        <dgm:presLayoutVars>
          <dgm:bulletEnabled val="1"/>
        </dgm:presLayoutVars>
      </dgm:prSet>
      <dgm:spPr/>
    </dgm:pt>
    <dgm:pt modelId="{FEEE4BC7-CB09-44ED-A50B-D93D113D5916}" type="pres">
      <dgm:prSet presAssocID="{C3352B68-6AE4-4864-8FC7-5B0BA30A9C19}" presName="item2" presStyleLbl="node1" presStyleIdx="1" presStyleCnt="3" custLinFactNeighborX="-2157" custLinFactNeighborY="-10655">
        <dgm:presLayoutVars>
          <dgm:bulletEnabled val="1"/>
        </dgm:presLayoutVars>
      </dgm:prSet>
      <dgm:spPr/>
    </dgm:pt>
    <dgm:pt modelId="{4438C658-B770-453C-A8F7-263309985728}" type="pres">
      <dgm:prSet presAssocID="{90688F79-8985-40A3-9ACD-E1CB92B20EA4}" presName="item3" presStyleLbl="node1" presStyleIdx="2" presStyleCnt="3">
        <dgm:presLayoutVars>
          <dgm:bulletEnabled val="1"/>
        </dgm:presLayoutVars>
      </dgm:prSet>
      <dgm:spPr/>
    </dgm:pt>
    <dgm:pt modelId="{C7305D55-243B-4C8D-B164-AE76108F2BD0}" type="pres">
      <dgm:prSet presAssocID="{37C28AF6-12A7-4F42-8ADC-4EC22368A0F1}" presName="funnel" presStyleLbl="trAlignAcc1" presStyleIdx="0" presStyleCnt="1"/>
      <dgm:spPr/>
    </dgm:pt>
  </dgm:ptLst>
  <dgm:cxnLst>
    <dgm:cxn modelId="{33CF485B-B104-4084-94C4-67D152812FBB}" type="presOf" srcId="{3E48B8B8-1B9D-42D2-B155-DDC5E6F0AE88}" destId="{FEEE4BC7-CB09-44ED-A50B-D93D113D5916}" srcOrd="0" destOrd="0" presId="urn:microsoft.com/office/officeart/2005/8/layout/funnel1"/>
    <dgm:cxn modelId="{AAA20B63-EE9B-4DC1-ADBA-D28048C19F3E}" srcId="{37C28AF6-12A7-4F42-8ADC-4EC22368A0F1}" destId="{A5871AC7-E860-4F3B-B129-96E4A2206CBE}" srcOrd="4" destOrd="0" parTransId="{A99C0DD6-70FD-4ABC-9C34-B639781E7685}" sibTransId="{FD1BBF14-FCF1-4860-8DE7-8A37B460FA83}"/>
    <dgm:cxn modelId="{288AE2AA-920C-4C32-8897-86C87A1F222C}" type="presOf" srcId="{DF155F8C-FCE5-4DEB-B595-F3A9FCD03606}" destId="{4438C658-B770-453C-A8F7-263309985728}" srcOrd="0" destOrd="0" presId="urn:microsoft.com/office/officeart/2005/8/layout/funnel1"/>
    <dgm:cxn modelId="{A3A46EB9-D2C5-497C-B99C-090BD32B064F}" srcId="{37C28AF6-12A7-4F42-8ADC-4EC22368A0F1}" destId="{C3352B68-6AE4-4864-8FC7-5B0BA30A9C19}" srcOrd="2" destOrd="0" parTransId="{D0197375-1293-4390-A975-9D2CECAFC90A}" sibTransId="{687D09D9-5A54-4A95-8A34-DC0140089343}"/>
    <dgm:cxn modelId="{5ED404BA-FA88-4408-AD62-CEF428EA680F}" srcId="{37C28AF6-12A7-4F42-8ADC-4EC22368A0F1}" destId="{3E48B8B8-1B9D-42D2-B155-DDC5E6F0AE88}" srcOrd="1" destOrd="0" parTransId="{D8E76EBB-9FBA-425E-A762-5F152242CE3A}" sibTransId="{AAC62C1C-0F5F-44FD-870F-9D0EEFD97CB4}"/>
    <dgm:cxn modelId="{729829C8-8160-4806-8FE3-CDEEE61359FB}" srcId="{37C28AF6-12A7-4F42-8ADC-4EC22368A0F1}" destId="{DF155F8C-FCE5-4DEB-B595-F3A9FCD03606}" srcOrd="0" destOrd="0" parTransId="{04862F24-F67A-41B4-A465-F52206182890}" sibTransId="{D751AB4C-1332-41D3-B7D5-B9E4E03E9B9C}"/>
    <dgm:cxn modelId="{AC9B76C8-FB2C-432A-BB4D-C4157BC53478}" type="presOf" srcId="{37C28AF6-12A7-4F42-8ADC-4EC22368A0F1}" destId="{86602503-C440-4017-88BA-0EDDD9A20797}" srcOrd="0" destOrd="0" presId="urn:microsoft.com/office/officeart/2005/8/layout/funnel1"/>
    <dgm:cxn modelId="{B3AF66D5-1252-48C4-A3B4-8ADD44362C41}" type="presOf" srcId="{C3352B68-6AE4-4864-8FC7-5B0BA30A9C19}" destId="{A80A58B8-1C51-4332-A180-6663A007E276}" srcOrd="0" destOrd="0" presId="urn:microsoft.com/office/officeart/2005/8/layout/funnel1"/>
    <dgm:cxn modelId="{9CB842D9-C72A-4763-84F6-DF7A88A119CA}" srcId="{37C28AF6-12A7-4F42-8ADC-4EC22368A0F1}" destId="{90688F79-8985-40A3-9ACD-E1CB92B20EA4}" srcOrd="3" destOrd="0" parTransId="{3706F521-226A-4EC1-8C95-B73675924AE3}" sibTransId="{094A2000-2C41-4BBB-BB03-86877656CC04}"/>
    <dgm:cxn modelId="{610965DF-8F7B-431F-9D39-F8750FD4DFFD}" type="presOf" srcId="{90688F79-8985-40A3-9ACD-E1CB92B20EA4}" destId="{54BEC0D9-1810-46CE-AACE-9DB2B63A4FA0}" srcOrd="0" destOrd="0" presId="urn:microsoft.com/office/officeart/2005/8/layout/funnel1"/>
    <dgm:cxn modelId="{D09DC74E-E8B6-4A94-9904-5D221222D5E9}" type="presParOf" srcId="{86602503-C440-4017-88BA-0EDDD9A20797}" destId="{42E08D31-B892-4ADE-BDA0-5C2434F4F3F9}" srcOrd="0" destOrd="0" presId="urn:microsoft.com/office/officeart/2005/8/layout/funnel1"/>
    <dgm:cxn modelId="{BDC8FF46-D385-4836-BCE0-693955307115}" type="presParOf" srcId="{86602503-C440-4017-88BA-0EDDD9A20797}" destId="{C2324AD0-7A25-4B62-9245-E1D905B91815}" srcOrd="1" destOrd="0" presId="urn:microsoft.com/office/officeart/2005/8/layout/funnel1"/>
    <dgm:cxn modelId="{6153BC86-7472-45C4-8487-DC0064EE14E3}" type="presParOf" srcId="{86602503-C440-4017-88BA-0EDDD9A20797}" destId="{54BEC0D9-1810-46CE-AACE-9DB2B63A4FA0}" srcOrd="2" destOrd="0" presId="urn:microsoft.com/office/officeart/2005/8/layout/funnel1"/>
    <dgm:cxn modelId="{4B767573-451C-49B8-9CD8-ADC085FCFFE9}" type="presParOf" srcId="{86602503-C440-4017-88BA-0EDDD9A20797}" destId="{A80A58B8-1C51-4332-A180-6663A007E276}" srcOrd="3" destOrd="0" presId="urn:microsoft.com/office/officeart/2005/8/layout/funnel1"/>
    <dgm:cxn modelId="{464CA672-2F4A-44A1-A13B-6B46B3225B10}" type="presParOf" srcId="{86602503-C440-4017-88BA-0EDDD9A20797}" destId="{FEEE4BC7-CB09-44ED-A50B-D93D113D5916}" srcOrd="4" destOrd="0" presId="urn:microsoft.com/office/officeart/2005/8/layout/funnel1"/>
    <dgm:cxn modelId="{9FA396E5-8137-4B2C-879B-7CD7C4323EFF}" type="presParOf" srcId="{86602503-C440-4017-88BA-0EDDD9A20797}" destId="{4438C658-B770-453C-A8F7-263309985728}" srcOrd="5" destOrd="0" presId="urn:microsoft.com/office/officeart/2005/8/layout/funnel1"/>
    <dgm:cxn modelId="{BE92EF85-CC88-4EB2-AE1E-A1A565E472BC}" type="presParOf" srcId="{86602503-C440-4017-88BA-0EDDD9A20797}" destId="{C7305D55-243B-4C8D-B164-AE76108F2BD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B6E1F8D-8570-4AEB-9A32-93013AE96D29}"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US"/>
        </a:p>
      </dgm:t>
    </dgm:pt>
    <dgm:pt modelId="{F0B5C45E-CCA0-4123-8953-E110B0198043}">
      <dgm:prSet phldrT="[Text]"/>
      <dgm:spPr/>
      <dgm:t>
        <a:bodyPr/>
        <a:lstStyle/>
        <a:p>
          <a:r>
            <a:rPr lang="en-US" strike="noStrike" dirty="0">
              <a:effectLst/>
            </a:rPr>
            <a:t>Week 1</a:t>
          </a:r>
        </a:p>
      </dgm:t>
    </dgm:pt>
    <dgm:pt modelId="{C67AEE26-52C5-4810-A69E-649CF0612A07}" type="parTrans" cxnId="{95C2139F-2E8E-406B-BF1E-0B12DB361F49}">
      <dgm:prSet/>
      <dgm:spPr/>
      <dgm:t>
        <a:bodyPr/>
        <a:lstStyle/>
        <a:p>
          <a:endParaRPr lang="en-US"/>
        </a:p>
      </dgm:t>
    </dgm:pt>
    <dgm:pt modelId="{55E187E7-12B2-4C4A-9590-809DCBB32958}" type="sibTrans" cxnId="{95C2139F-2E8E-406B-BF1E-0B12DB361F49}">
      <dgm:prSet/>
      <dgm:spPr/>
      <dgm:t>
        <a:bodyPr/>
        <a:lstStyle/>
        <a:p>
          <a:endParaRPr lang="en-US"/>
        </a:p>
      </dgm:t>
    </dgm:pt>
    <dgm:pt modelId="{2C87FBB8-E59E-47F9-B4C6-7426022B3187}">
      <dgm:prSet phldrT="[Text]"/>
      <dgm:spPr/>
      <dgm:t>
        <a:bodyPr/>
        <a:lstStyle/>
        <a:p>
          <a:r>
            <a:rPr lang="en-US" dirty="0"/>
            <a:t>Orientation</a:t>
          </a:r>
        </a:p>
      </dgm:t>
    </dgm:pt>
    <dgm:pt modelId="{7FB52E03-051F-44C1-A9EB-61E3F717023D}" type="parTrans" cxnId="{FBFC7A71-8D79-45BA-A770-DD1070DE602C}">
      <dgm:prSet/>
      <dgm:spPr/>
      <dgm:t>
        <a:bodyPr/>
        <a:lstStyle/>
        <a:p>
          <a:endParaRPr lang="en-US"/>
        </a:p>
      </dgm:t>
    </dgm:pt>
    <dgm:pt modelId="{10638E1C-708D-46DB-A327-EB2499AE8430}" type="sibTrans" cxnId="{FBFC7A71-8D79-45BA-A770-DD1070DE602C}">
      <dgm:prSet/>
      <dgm:spPr/>
      <dgm:t>
        <a:bodyPr/>
        <a:lstStyle/>
        <a:p>
          <a:endParaRPr lang="en-US"/>
        </a:p>
      </dgm:t>
    </dgm:pt>
    <dgm:pt modelId="{276943F6-6F40-4049-9B1B-693D45B75E4A}">
      <dgm:prSet phldrT="[Text]"/>
      <dgm:spPr/>
      <dgm:t>
        <a:bodyPr/>
        <a:lstStyle/>
        <a:p>
          <a:r>
            <a:rPr lang="en-US" strike="noStrike" dirty="0"/>
            <a:t>Weeks 2-3</a:t>
          </a:r>
        </a:p>
      </dgm:t>
    </dgm:pt>
    <dgm:pt modelId="{26ABEB4A-45E7-4490-AD28-FE38FA7C6EB1}" type="parTrans" cxnId="{5F3D5400-3160-40FC-8C46-A5DD9263A2E4}">
      <dgm:prSet/>
      <dgm:spPr/>
      <dgm:t>
        <a:bodyPr/>
        <a:lstStyle/>
        <a:p>
          <a:endParaRPr lang="en-US"/>
        </a:p>
      </dgm:t>
    </dgm:pt>
    <dgm:pt modelId="{E9ABDFDB-36E4-4EB2-9200-F90FE1122A09}" type="sibTrans" cxnId="{5F3D5400-3160-40FC-8C46-A5DD9263A2E4}">
      <dgm:prSet/>
      <dgm:spPr/>
      <dgm:t>
        <a:bodyPr/>
        <a:lstStyle/>
        <a:p>
          <a:endParaRPr lang="en-US"/>
        </a:p>
      </dgm:t>
    </dgm:pt>
    <dgm:pt modelId="{3114D977-6D41-4DE3-AEDC-7E27AAAEA93F}">
      <dgm:prSet phldrT="[Text]"/>
      <dgm:spPr/>
      <dgm:t>
        <a:bodyPr/>
        <a:lstStyle/>
        <a:p>
          <a:r>
            <a:rPr lang="en-US" dirty="0"/>
            <a:t>Arctic Alaska</a:t>
          </a:r>
        </a:p>
      </dgm:t>
    </dgm:pt>
    <dgm:pt modelId="{7CF94E1D-7083-4F88-9848-962301271B5B}" type="parTrans" cxnId="{2E324BD0-65EB-4B9C-B723-1C6713AABC27}">
      <dgm:prSet/>
      <dgm:spPr/>
      <dgm:t>
        <a:bodyPr/>
        <a:lstStyle/>
        <a:p>
          <a:endParaRPr lang="en-US"/>
        </a:p>
      </dgm:t>
    </dgm:pt>
    <dgm:pt modelId="{42C210E9-8DB1-413C-96BB-28886DBD7846}" type="sibTrans" cxnId="{2E324BD0-65EB-4B9C-B723-1C6713AABC27}">
      <dgm:prSet/>
      <dgm:spPr/>
      <dgm:t>
        <a:bodyPr/>
        <a:lstStyle/>
        <a:p>
          <a:endParaRPr lang="en-US"/>
        </a:p>
      </dgm:t>
    </dgm:pt>
    <dgm:pt modelId="{F3C4395B-7C13-4026-AE01-2715A0FCEA05}">
      <dgm:prSet phldrT="[Text]"/>
      <dgm:spPr/>
      <dgm:t>
        <a:bodyPr/>
        <a:lstStyle/>
        <a:p>
          <a:r>
            <a:rPr lang="en-US" dirty="0"/>
            <a:t>Weeks 4-5</a:t>
          </a:r>
        </a:p>
      </dgm:t>
    </dgm:pt>
    <dgm:pt modelId="{5480D62D-8656-4509-B06A-39D409EE83E1}" type="parTrans" cxnId="{9BE3DD7A-33FD-4869-A07D-CE2D3FAE15F5}">
      <dgm:prSet/>
      <dgm:spPr/>
      <dgm:t>
        <a:bodyPr/>
        <a:lstStyle/>
        <a:p>
          <a:endParaRPr lang="en-US"/>
        </a:p>
      </dgm:t>
    </dgm:pt>
    <dgm:pt modelId="{E603FBE4-12F2-48C1-B183-79C8916DB1AE}" type="sibTrans" cxnId="{9BE3DD7A-33FD-4869-A07D-CE2D3FAE15F5}">
      <dgm:prSet/>
      <dgm:spPr/>
      <dgm:t>
        <a:bodyPr/>
        <a:lstStyle/>
        <a:p>
          <a:endParaRPr lang="en-US"/>
        </a:p>
      </dgm:t>
    </dgm:pt>
    <dgm:pt modelId="{B834CCB0-C136-401C-82B1-B89141FADEFD}">
      <dgm:prSet phldrT="[Text]"/>
      <dgm:spPr/>
      <dgm:t>
        <a:bodyPr/>
        <a:lstStyle/>
        <a:p>
          <a:r>
            <a:rPr lang="en-US" dirty="0"/>
            <a:t>U.S. Arctic Focus</a:t>
          </a:r>
        </a:p>
      </dgm:t>
    </dgm:pt>
    <dgm:pt modelId="{0C5B917E-BA4A-4035-A921-3EC08F0A94F9}" type="parTrans" cxnId="{55A46FAE-7F72-4910-95B2-19A3BD22A621}">
      <dgm:prSet/>
      <dgm:spPr/>
      <dgm:t>
        <a:bodyPr/>
        <a:lstStyle/>
        <a:p>
          <a:endParaRPr lang="en-US"/>
        </a:p>
      </dgm:t>
    </dgm:pt>
    <dgm:pt modelId="{8520606B-253F-428D-BEE0-0024528C7C1D}" type="sibTrans" cxnId="{55A46FAE-7F72-4910-95B2-19A3BD22A621}">
      <dgm:prSet/>
      <dgm:spPr/>
      <dgm:t>
        <a:bodyPr/>
        <a:lstStyle/>
        <a:p>
          <a:endParaRPr lang="en-US"/>
        </a:p>
      </dgm:t>
    </dgm:pt>
    <dgm:pt modelId="{B4EBAD1E-5EEE-434B-A627-C517511D7256}">
      <dgm:prSet phldrT="[Text]"/>
      <dgm:spPr/>
      <dgm:t>
        <a:bodyPr/>
        <a:lstStyle/>
        <a:p>
          <a:r>
            <a:rPr lang="en-US" dirty="0"/>
            <a:t>Week 6</a:t>
          </a:r>
        </a:p>
      </dgm:t>
    </dgm:pt>
    <dgm:pt modelId="{65F0C863-3A46-43CF-8D07-E10A9DE20653}" type="parTrans" cxnId="{EAED529B-44E9-4963-98E7-7DFAC641AAF7}">
      <dgm:prSet/>
      <dgm:spPr/>
      <dgm:t>
        <a:bodyPr/>
        <a:lstStyle/>
        <a:p>
          <a:endParaRPr lang="en-US"/>
        </a:p>
      </dgm:t>
    </dgm:pt>
    <dgm:pt modelId="{85D967B7-BC79-4CD7-9F20-AFC6C9EDDF0C}" type="sibTrans" cxnId="{EAED529B-44E9-4963-98E7-7DFAC641AAF7}">
      <dgm:prSet/>
      <dgm:spPr/>
      <dgm:t>
        <a:bodyPr/>
        <a:lstStyle/>
        <a:p>
          <a:endParaRPr lang="en-US"/>
        </a:p>
      </dgm:t>
    </dgm:pt>
    <dgm:pt modelId="{7627D1CE-615C-417D-9BCA-0B7734FE0CB5}">
      <dgm:prSet phldrT="[Text]"/>
      <dgm:spPr/>
      <dgm:t>
        <a:bodyPr/>
        <a:lstStyle/>
        <a:p>
          <a:r>
            <a:rPr lang="en-US" dirty="0"/>
            <a:t>International Arctic Focus</a:t>
          </a:r>
        </a:p>
      </dgm:t>
    </dgm:pt>
    <dgm:pt modelId="{65DC1B1F-FD4E-4B8B-91C7-FF1266805F57}" type="parTrans" cxnId="{16AFA4E3-531B-4301-A7D2-F3D0ABFD2202}">
      <dgm:prSet/>
      <dgm:spPr/>
      <dgm:t>
        <a:bodyPr/>
        <a:lstStyle/>
        <a:p>
          <a:endParaRPr lang="en-US"/>
        </a:p>
      </dgm:t>
    </dgm:pt>
    <dgm:pt modelId="{A4E40589-0F52-42E0-BDF6-3C62E70F293A}" type="sibTrans" cxnId="{16AFA4E3-531B-4301-A7D2-F3D0ABFD2202}">
      <dgm:prSet/>
      <dgm:spPr/>
      <dgm:t>
        <a:bodyPr/>
        <a:lstStyle/>
        <a:p>
          <a:endParaRPr lang="en-US"/>
        </a:p>
      </dgm:t>
    </dgm:pt>
    <dgm:pt modelId="{375ECE97-8508-42D0-8F19-E8265D3AD7FA}">
      <dgm:prSet phldrT="[Text]"/>
      <dgm:spPr/>
      <dgm:t>
        <a:bodyPr/>
        <a:lstStyle/>
        <a:p>
          <a:r>
            <a:rPr lang="en-US" dirty="0"/>
            <a:t>Week 7</a:t>
          </a:r>
        </a:p>
      </dgm:t>
    </dgm:pt>
    <dgm:pt modelId="{20137F70-E876-41AF-8BC3-D7B013640183}" type="parTrans" cxnId="{4DD9F46A-4CF6-4A12-B8A4-57A3DB1655BE}">
      <dgm:prSet/>
      <dgm:spPr/>
      <dgm:t>
        <a:bodyPr/>
        <a:lstStyle/>
        <a:p>
          <a:endParaRPr lang="en-US"/>
        </a:p>
      </dgm:t>
    </dgm:pt>
    <dgm:pt modelId="{9A4F752D-A149-44F4-8D84-0338D2BDCCE2}" type="sibTrans" cxnId="{4DD9F46A-4CF6-4A12-B8A4-57A3DB1655BE}">
      <dgm:prSet/>
      <dgm:spPr/>
      <dgm:t>
        <a:bodyPr/>
        <a:lstStyle/>
        <a:p>
          <a:endParaRPr lang="en-US"/>
        </a:p>
      </dgm:t>
    </dgm:pt>
    <dgm:pt modelId="{5D1E3A35-0022-4245-888C-314595D838C8}">
      <dgm:prSet phldrT="[Text]"/>
      <dgm:spPr/>
      <dgm:t>
        <a:bodyPr/>
        <a:lstStyle/>
        <a:p>
          <a:r>
            <a:rPr lang="en-US" dirty="0"/>
            <a:t>Arctic Disasters and Response</a:t>
          </a:r>
        </a:p>
      </dgm:t>
    </dgm:pt>
    <dgm:pt modelId="{6AA14B29-034E-4457-845D-844443972814}" type="parTrans" cxnId="{475AD477-4663-4D1A-AF3F-A98DDA8020C2}">
      <dgm:prSet/>
      <dgm:spPr/>
      <dgm:t>
        <a:bodyPr/>
        <a:lstStyle/>
        <a:p>
          <a:endParaRPr lang="en-US"/>
        </a:p>
      </dgm:t>
    </dgm:pt>
    <dgm:pt modelId="{0E68CE7A-3A91-4F83-891D-3E857A31743C}" type="sibTrans" cxnId="{475AD477-4663-4D1A-AF3F-A98DDA8020C2}">
      <dgm:prSet/>
      <dgm:spPr/>
      <dgm:t>
        <a:bodyPr/>
        <a:lstStyle/>
        <a:p>
          <a:endParaRPr lang="en-US"/>
        </a:p>
      </dgm:t>
    </dgm:pt>
    <dgm:pt modelId="{8812DB82-5B96-40A8-9037-F5A0722710D0}">
      <dgm:prSet phldrT="[Text]"/>
      <dgm:spPr/>
      <dgm:t>
        <a:bodyPr/>
        <a:lstStyle/>
        <a:p>
          <a:r>
            <a:rPr lang="en-US" dirty="0"/>
            <a:t>Week 8</a:t>
          </a:r>
        </a:p>
      </dgm:t>
    </dgm:pt>
    <dgm:pt modelId="{DAD1A699-AD06-47A9-9299-9E9EB33DA03E}" type="parTrans" cxnId="{993A1855-8F1F-433B-8C3B-E125E8ADAE28}">
      <dgm:prSet/>
      <dgm:spPr/>
      <dgm:t>
        <a:bodyPr/>
        <a:lstStyle/>
        <a:p>
          <a:endParaRPr lang="en-US"/>
        </a:p>
      </dgm:t>
    </dgm:pt>
    <dgm:pt modelId="{9DE08DD0-C6CD-444F-B7FF-2F2A9664A8AE}" type="sibTrans" cxnId="{993A1855-8F1F-433B-8C3B-E125E8ADAE28}">
      <dgm:prSet/>
      <dgm:spPr/>
      <dgm:t>
        <a:bodyPr/>
        <a:lstStyle/>
        <a:p>
          <a:endParaRPr lang="en-US"/>
        </a:p>
      </dgm:t>
    </dgm:pt>
    <dgm:pt modelId="{A1DDE281-C249-407C-9429-48121B927D50}">
      <dgm:prSet phldrT="[Text]"/>
      <dgm:spPr/>
      <dgm:t>
        <a:bodyPr/>
        <a:lstStyle/>
        <a:p>
          <a:r>
            <a:rPr lang="en-US" dirty="0"/>
            <a:t>Arctic Innovations and Technology </a:t>
          </a:r>
        </a:p>
      </dgm:t>
    </dgm:pt>
    <dgm:pt modelId="{AAB101E1-28E0-464B-BC14-6F94BA152B51}" type="parTrans" cxnId="{9D756E93-DAE9-4E42-A5F5-1C5F6FAC919C}">
      <dgm:prSet/>
      <dgm:spPr/>
      <dgm:t>
        <a:bodyPr/>
        <a:lstStyle/>
        <a:p>
          <a:endParaRPr lang="en-US"/>
        </a:p>
      </dgm:t>
    </dgm:pt>
    <dgm:pt modelId="{D1ACB77C-D3BF-4986-80ED-716505366A8F}" type="sibTrans" cxnId="{9D756E93-DAE9-4E42-A5F5-1C5F6FAC919C}">
      <dgm:prSet/>
      <dgm:spPr/>
      <dgm:t>
        <a:bodyPr/>
        <a:lstStyle/>
        <a:p>
          <a:endParaRPr lang="en-US"/>
        </a:p>
      </dgm:t>
    </dgm:pt>
    <dgm:pt modelId="{A7A78A51-0C9C-4202-B06A-9B87671009E2}">
      <dgm:prSet phldrT="[Text]"/>
      <dgm:spPr/>
      <dgm:t>
        <a:bodyPr/>
        <a:lstStyle/>
        <a:p>
          <a:r>
            <a:rPr lang="en-US" dirty="0"/>
            <a:t>Week 9</a:t>
          </a:r>
        </a:p>
      </dgm:t>
    </dgm:pt>
    <dgm:pt modelId="{3E4879E2-74C6-4F58-BA13-D01CC2AA1773}" type="parTrans" cxnId="{734CBAE0-FBF0-4CEC-9AD7-356B1CB55F7A}">
      <dgm:prSet/>
      <dgm:spPr/>
      <dgm:t>
        <a:bodyPr/>
        <a:lstStyle/>
        <a:p>
          <a:endParaRPr lang="en-US"/>
        </a:p>
      </dgm:t>
    </dgm:pt>
    <dgm:pt modelId="{104E39D6-C5AA-4BE2-BC70-129CAF493FE4}" type="sibTrans" cxnId="{734CBAE0-FBF0-4CEC-9AD7-356B1CB55F7A}">
      <dgm:prSet/>
      <dgm:spPr/>
      <dgm:t>
        <a:bodyPr/>
        <a:lstStyle/>
        <a:p>
          <a:endParaRPr lang="en-US"/>
        </a:p>
      </dgm:t>
    </dgm:pt>
    <dgm:pt modelId="{607552FE-6A4F-40BA-948C-57B1BEABCF47}">
      <dgm:prSet phldrT="[Text]"/>
      <dgm:spPr/>
      <dgm:t>
        <a:bodyPr/>
        <a:lstStyle/>
        <a:p>
          <a:r>
            <a:rPr lang="en-US" dirty="0"/>
            <a:t>Student Presentations Week</a:t>
          </a:r>
        </a:p>
      </dgm:t>
    </dgm:pt>
    <dgm:pt modelId="{AFA5615A-CBA6-431A-BBF9-96B2457E2299}" type="parTrans" cxnId="{511BABAC-8B86-46FD-916B-90B398D8853B}">
      <dgm:prSet/>
      <dgm:spPr/>
      <dgm:t>
        <a:bodyPr/>
        <a:lstStyle/>
        <a:p>
          <a:endParaRPr lang="en-US"/>
        </a:p>
      </dgm:t>
    </dgm:pt>
    <dgm:pt modelId="{C706095D-5393-42CB-85DB-370DBBBFEBF8}" type="sibTrans" cxnId="{511BABAC-8B86-46FD-916B-90B398D8853B}">
      <dgm:prSet/>
      <dgm:spPr/>
      <dgm:t>
        <a:bodyPr/>
        <a:lstStyle/>
        <a:p>
          <a:endParaRPr lang="en-US"/>
        </a:p>
      </dgm:t>
    </dgm:pt>
    <dgm:pt modelId="{E1E931F4-99AC-4EF6-9784-20FF0AD85F2A}">
      <dgm:prSet phldrT="[Text]"/>
      <dgm:spPr/>
      <dgm:t>
        <a:bodyPr/>
        <a:lstStyle/>
        <a:p>
          <a:r>
            <a:rPr lang="en-US" dirty="0"/>
            <a:t>Week 10</a:t>
          </a:r>
        </a:p>
      </dgm:t>
    </dgm:pt>
    <dgm:pt modelId="{2ECA7327-52A5-4A80-9381-7114C3158A0A}" type="parTrans" cxnId="{803F5350-B756-4FDD-A6E5-F24E416ED981}">
      <dgm:prSet/>
      <dgm:spPr/>
      <dgm:t>
        <a:bodyPr/>
        <a:lstStyle/>
        <a:p>
          <a:endParaRPr lang="en-US"/>
        </a:p>
      </dgm:t>
    </dgm:pt>
    <dgm:pt modelId="{9464B4E3-B447-4349-95AF-2899CA9F9C58}" type="sibTrans" cxnId="{803F5350-B756-4FDD-A6E5-F24E416ED981}">
      <dgm:prSet/>
      <dgm:spPr/>
      <dgm:t>
        <a:bodyPr/>
        <a:lstStyle/>
        <a:p>
          <a:endParaRPr lang="en-US"/>
        </a:p>
      </dgm:t>
    </dgm:pt>
    <dgm:pt modelId="{AE40D972-E852-41FF-9481-DB68901F07C2}">
      <dgm:prSet phldrT="[Text]"/>
      <dgm:spPr/>
      <dgm:t>
        <a:bodyPr/>
        <a:lstStyle/>
        <a:p>
          <a:r>
            <a:rPr lang="en-US" dirty="0"/>
            <a:t>Program Wrap-Up and Professional Development Focus </a:t>
          </a:r>
        </a:p>
      </dgm:t>
    </dgm:pt>
    <dgm:pt modelId="{DB8AC3F7-7A4A-4144-8F10-C715BBC76F3A}" type="parTrans" cxnId="{84838F16-7BA0-4954-BEB2-686B4A4BD928}">
      <dgm:prSet/>
      <dgm:spPr/>
      <dgm:t>
        <a:bodyPr/>
        <a:lstStyle/>
        <a:p>
          <a:endParaRPr lang="en-US"/>
        </a:p>
      </dgm:t>
    </dgm:pt>
    <dgm:pt modelId="{C953DB19-CAA6-401F-B870-D7AB76D5E7F9}" type="sibTrans" cxnId="{84838F16-7BA0-4954-BEB2-686B4A4BD928}">
      <dgm:prSet/>
      <dgm:spPr/>
      <dgm:t>
        <a:bodyPr/>
        <a:lstStyle/>
        <a:p>
          <a:endParaRPr lang="en-US"/>
        </a:p>
      </dgm:t>
    </dgm:pt>
    <dgm:pt modelId="{1CDC757E-2DBC-4714-8F13-76591FB2B1D7}" type="pres">
      <dgm:prSet presAssocID="{1B6E1F8D-8570-4AEB-9A32-93013AE96D29}" presName="Name0" presStyleCnt="0">
        <dgm:presLayoutVars>
          <dgm:chMax/>
          <dgm:chPref val="3"/>
          <dgm:dir/>
          <dgm:animOne val="branch"/>
          <dgm:animLvl val="lvl"/>
        </dgm:presLayoutVars>
      </dgm:prSet>
      <dgm:spPr/>
    </dgm:pt>
    <dgm:pt modelId="{22354724-1F2C-478B-B705-47D7538DF32E}" type="pres">
      <dgm:prSet presAssocID="{F0B5C45E-CCA0-4123-8953-E110B0198043}" presName="composite" presStyleCnt="0"/>
      <dgm:spPr/>
    </dgm:pt>
    <dgm:pt modelId="{95371D46-B838-46F1-934F-45883CC0B87B}" type="pres">
      <dgm:prSet presAssocID="{F0B5C45E-CCA0-4123-8953-E110B0198043}" presName="FirstChild" presStyleLbl="revTx" presStyleIdx="0" presStyleCnt="8">
        <dgm:presLayoutVars>
          <dgm:chMax val="0"/>
          <dgm:chPref val="0"/>
          <dgm:bulletEnabled val="1"/>
        </dgm:presLayoutVars>
      </dgm:prSet>
      <dgm:spPr/>
    </dgm:pt>
    <dgm:pt modelId="{9FCBAEA6-F38D-42D4-B751-A167B23C8D13}" type="pres">
      <dgm:prSet presAssocID="{F0B5C45E-CCA0-4123-8953-E110B0198043}" presName="Parent" presStyleLbl="alignNode1" presStyleIdx="0" presStyleCnt="8">
        <dgm:presLayoutVars>
          <dgm:chMax val="3"/>
          <dgm:chPref val="3"/>
          <dgm:bulletEnabled val="1"/>
        </dgm:presLayoutVars>
      </dgm:prSet>
      <dgm:spPr/>
    </dgm:pt>
    <dgm:pt modelId="{05D877A1-BAF7-4FA2-B91B-3BE53FB90D33}" type="pres">
      <dgm:prSet presAssocID="{F0B5C45E-CCA0-4123-8953-E110B0198043}" presName="Accent" presStyleLbl="parChTrans1D1" presStyleIdx="0" presStyleCnt="8"/>
      <dgm:spPr/>
    </dgm:pt>
    <dgm:pt modelId="{1967BCAA-3BF8-45FE-89F2-D375428FB2E9}" type="pres">
      <dgm:prSet presAssocID="{55E187E7-12B2-4C4A-9590-809DCBB32958}" presName="sibTrans" presStyleCnt="0"/>
      <dgm:spPr/>
    </dgm:pt>
    <dgm:pt modelId="{FEA81277-026B-45E0-8BEC-B1D254566818}" type="pres">
      <dgm:prSet presAssocID="{276943F6-6F40-4049-9B1B-693D45B75E4A}" presName="composite" presStyleCnt="0"/>
      <dgm:spPr/>
    </dgm:pt>
    <dgm:pt modelId="{CDA55C7E-EF72-47AE-8825-D9776161F075}" type="pres">
      <dgm:prSet presAssocID="{276943F6-6F40-4049-9B1B-693D45B75E4A}" presName="FirstChild" presStyleLbl="revTx" presStyleIdx="1" presStyleCnt="8">
        <dgm:presLayoutVars>
          <dgm:chMax val="0"/>
          <dgm:chPref val="0"/>
          <dgm:bulletEnabled val="1"/>
        </dgm:presLayoutVars>
      </dgm:prSet>
      <dgm:spPr/>
    </dgm:pt>
    <dgm:pt modelId="{055D114B-AEED-4346-8EB5-AF1B7B81035F}" type="pres">
      <dgm:prSet presAssocID="{276943F6-6F40-4049-9B1B-693D45B75E4A}" presName="Parent" presStyleLbl="alignNode1" presStyleIdx="1" presStyleCnt="8">
        <dgm:presLayoutVars>
          <dgm:chMax val="3"/>
          <dgm:chPref val="3"/>
          <dgm:bulletEnabled val="1"/>
        </dgm:presLayoutVars>
      </dgm:prSet>
      <dgm:spPr/>
    </dgm:pt>
    <dgm:pt modelId="{B9E2634C-25DF-4015-8AC5-101F9C6880D1}" type="pres">
      <dgm:prSet presAssocID="{276943F6-6F40-4049-9B1B-693D45B75E4A}" presName="Accent" presStyleLbl="parChTrans1D1" presStyleIdx="1" presStyleCnt="8"/>
      <dgm:spPr/>
    </dgm:pt>
    <dgm:pt modelId="{76E0EBC1-D8AC-4C7E-A45F-AE4C90069482}" type="pres">
      <dgm:prSet presAssocID="{E9ABDFDB-36E4-4EB2-9200-F90FE1122A09}" presName="sibTrans" presStyleCnt="0"/>
      <dgm:spPr/>
    </dgm:pt>
    <dgm:pt modelId="{6D52C90F-C68C-4614-934B-25715F13DAC4}" type="pres">
      <dgm:prSet presAssocID="{F3C4395B-7C13-4026-AE01-2715A0FCEA05}" presName="composite" presStyleCnt="0"/>
      <dgm:spPr/>
    </dgm:pt>
    <dgm:pt modelId="{0DCF775F-DC29-4495-BAB7-6ED9C79A29BC}" type="pres">
      <dgm:prSet presAssocID="{F3C4395B-7C13-4026-AE01-2715A0FCEA05}" presName="FirstChild" presStyleLbl="revTx" presStyleIdx="2" presStyleCnt="8">
        <dgm:presLayoutVars>
          <dgm:chMax val="0"/>
          <dgm:chPref val="0"/>
          <dgm:bulletEnabled val="1"/>
        </dgm:presLayoutVars>
      </dgm:prSet>
      <dgm:spPr/>
    </dgm:pt>
    <dgm:pt modelId="{767B1B6B-68CC-4821-A6A5-3D112775272D}" type="pres">
      <dgm:prSet presAssocID="{F3C4395B-7C13-4026-AE01-2715A0FCEA05}" presName="Parent" presStyleLbl="alignNode1" presStyleIdx="2" presStyleCnt="8">
        <dgm:presLayoutVars>
          <dgm:chMax val="3"/>
          <dgm:chPref val="3"/>
          <dgm:bulletEnabled val="1"/>
        </dgm:presLayoutVars>
      </dgm:prSet>
      <dgm:spPr/>
    </dgm:pt>
    <dgm:pt modelId="{4834B46D-20A0-4EE5-B045-2334C8094EF3}" type="pres">
      <dgm:prSet presAssocID="{F3C4395B-7C13-4026-AE01-2715A0FCEA05}" presName="Accent" presStyleLbl="parChTrans1D1" presStyleIdx="2" presStyleCnt="8"/>
      <dgm:spPr/>
    </dgm:pt>
    <dgm:pt modelId="{86D00612-1922-416D-9FE1-C0BD18662E5C}" type="pres">
      <dgm:prSet presAssocID="{E603FBE4-12F2-48C1-B183-79C8916DB1AE}" presName="sibTrans" presStyleCnt="0"/>
      <dgm:spPr/>
    </dgm:pt>
    <dgm:pt modelId="{BE785031-54ED-43AF-AFA5-95042F2E6920}" type="pres">
      <dgm:prSet presAssocID="{B4EBAD1E-5EEE-434B-A627-C517511D7256}" presName="composite" presStyleCnt="0"/>
      <dgm:spPr/>
    </dgm:pt>
    <dgm:pt modelId="{847D11AE-8F16-4B28-A74A-DE976E15FA08}" type="pres">
      <dgm:prSet presAssocID="{B4EBAD1E-5EEE-434B-A627-C517511D7256}" presName="FirstChild" presStyleLbl="revTx" presStyleIdx="3" presStyleCnt="8">
        <dgm:presLayoutVars>
          <dgm:chMax val="0"/>
          <dgm:chPref val="0"/>
          <dgm:bulletEnabled val="1"/>
        </dgm:presLayoutVars>
      </dgm:prSet>
      <dgm:spPr/>
    </dgm:pt>
    <dgm:pt modelId="{E33295DB-FED6-4E70-9F9F-84ADB8899CD1}" type="pres">
      <dgm:prSet presAssocID="{B4EBAD1E-5EEE-434B-A627-C517511D7256}" presName="Parent" presStyleLbl="alignNode1" presStyleIdx="3" presStyleCnt="8">
        <dgm:presLayoutVars>
          <dgm:chMax val="3"/>
          <dgm:chPref val="3"/>
          <dgm:bulletEnabled val="1"/>
        </dgm:presLayoutVars>
      </dgm:prSet>
      <dgm:spPr/>
    </dgm:pt>
    <dgm:pt modelId="{C20FAF42-14DE-40F3-A6F5-91A531B5ABD9}" type="pres">
      <dgm:prSet presAssocID="{B4EBAD1E-5EEE-434B-A627-C517511D7256}" presName="Accent" presStyleLbl="parChTrans1D1" presStyleIdx="3" presStyleCnt="8"/>
      <dgm:spPr/>
    </dgm:pt>
    <dgm:pt modelId="{C49D8211-DFCE-4DC9-9C71-19009A61EBAB}" type="pres">
      <dgm:prSet presAssocID="{85D967B7-BC79-4CD7-9F20-AFC6C9EDDF0C}" presName="sibTrans" presStyleCnt="0"/>
      <dgm:spPr/>
    </dgm:pt>
    <dgm:pt modelId="{5B6462ED-7A08-46A0-BAA7-88356F5A15B1}" type="pres">
      <dgm:prSet presAssocID="{375ECE97-8508-42D0-8F19-E8265D3AD7FA}" presName="composite" presStyleCnt="0"/>
      <dgm:spPr/>
    </dgm:pt>
    <dgm:pt modelId="{150D7D53-A476-4F0D-ABCF-F33A9A5B331A}" type="pres">
      <dgm:prSet presAssocID="{375ECE97-8508-42D0-8F19-E8265D3AD7FA}" presName="FirstChild" presStyleLbl="revTx" presStyleIdx="4" presStyleCnt="8">
        <dgm:presLayoutVars>
          <dgm:chMax val="0"/>
          <dgm:chPref val="0"/>
          <dgm:bulletEnabled val="1"/>
        </dgm:presLayoutVars>
      </dgm:prSet>
      <dgm:spPr/>
    </dgm:pt>
    <dgm:pt modelId="{9827400A-A2B8-48BD-9867-B026BA329E85}" type="pres">
      <dgm:prSet presAssocID="{375ECE97-8508-42D0-8F19-E8265D3AD7FA}" presName="Parent" presStyleLbl="alignNode1" presStyleIdx="4" presStyleCnt="8">
        <dgm:presLayoutVars>
          <dgm:chMax val="3"/>
          <dgm:chPref val="3"/>
          <dgm:bulletEnabled val="1"/>
        </dgm:presLayoutVars>
      </dgm:prSet>
      <dgm:spPr/>
    </dgm:pt>
    <dgm:pt modelId="{9DA3990A-1C1D-468D-944F-0A34107DCD94}" type="pres">
      <dgm:prSet presAssocID="{375ECE97-8508-42D0-8F19-E8265D3AD7FA}" presName="Accent" presStyleLbl="parChTrans1D1" presStyleIdx="4" presStyleCnt="8"/>
      <dgm:spPr/>
    </dgm:pt>
    <dgm:pt modelId="{31D4A30F-8FC6-4B3D-BE0C-D979D109E5FF}" type="pres">
      <dgm:prSet presAssocID="{9A4F752D-A149-44F4-8D84-0338D2BDCCE2}" presName="sibTrans" presStyleCnt="0"/>
      <dgm:spPr/>
    </dgm:pt>
    <dgm:pt modelId="{EDCC8529-81AC-4BE6-B062-4E423E9CDA2D}" type="pres">
      <dgm:prSet presAssocID="{8812DB82-5B96-40A8-9037-F5A0722710D0}" presName="composite" presStyleCnt="0"/>
      <dgm:spPr/>
    </dgm:pt>
    <dgm:pt modelId="{92DBA27F-0DD1-434C-A131-F82FF87C3D9C}" type="pres">
      <dgm:prSet presAssocID="{8812DB82-5B96-40A8-9037-F5A0722710D0}" presName="FirstChild" presStyleLbl="revTx" presStyleIdx="5" presStyleCnt="8">
        <dgm:presLayoutVars>
          <dgm:chMax val="0"/>
          <dgm:chPref val="0"/>
          <dgm:bulletEnabled val="1"/>
        </dgm:presLayoutVars>
      </dgm:prSet>
      <dgm:spPr/>
    </dgm:pt>
    <dgm:pt modelId="{67C9F5B7-9EE3-4717-AFFB-0243C23BAC11}" type="pres">
      <dgm:prSet presAssocID="{8812DB82-5B96-40A8-9037-F5A0722710D0}" presName="Parent" presStyleLbl="alignNode1" presStyleIdx="5" presStyleCnt="8">
        <dgm:presLayoutVars>
          <dgm:chMax val="3"/>
          <dgm:chPref val="3"/>
          <dgm:bulletEnabled val="1"/>
        </dgm:presLayoutVars>
      </dgm:prSet>
      <dgm:spPr/>
    </dgm:pt>
    <dgm:pt modelId="{38936344-2DA2-4AD8-B398-CCE06D1A138D}" type="pres">
      <dgm:prSet presAssocID="{8812DB82-5B96-40A8-9037-F5A0722710D0}" presName="Accent" presStyleLbl="parChTrans1D1" presStyleIdx="5" presStyleCnt="8"/>
      <dgm:spPr/>
    </dgm:pt>
    <dgm:pt modelId="{0CF6754C-0B52-490E-9FA9-B83E625C87AB}" type="pres">
      <dgm:prSet presAssocID="{9DE08DD0-C6CD-444F-B7FF-2F2A9664A8AE}" presName="sibTrans" presStyleCnt="0"/>
      <dgm:spPr/>
    </dgm:pt>
    <dgm:pt modelId="{25DC1AEE-BF4D-47A6-A42C-16AD7D93B0F2}" type="pres">
      <dgm:prSet presAssocID="{A7A78A51-0C9C-4202-B06A-9B87671009E2}" presName="composite" presStyleCnt="0"/>
      <dgm:spPr/>
    </dgm:pt>
    <dgm:pt modelId="{8EEC30F8-A540-4BAF-A425-C59A200F1DEE}" type="pres">
      <dgm:prSet presAssocID="{A7A78A51-0C9C-4202-B06A-9B87671009E2}" presName="FirstChild" presStyleLbl="revTx" presStyleIdx="6" presStyleCnt="8">
        <dgm:presLayoutVars>
          <dgm:chMax val="0"/>
          <dgm:chPref val="0"/>
          <dgm:bulletEnabled val="1"/>
        </dgm:presLayoutVars>
      </dgm:prSet>
      <dgm:spPr/>
    </dgm:pt>
    <dgm:pt modelId="{76FBFE23-42C3-4E49-91EB-3593CDA585A2}" type="pres">
      <dgm:prSet presAssocID="{A7A78A51-0C9C-4202-B06A-9B87671009E2}" presName="Parent" presStyleLbl="alignNode1" presStyleIdx="6" presStyleCnt="8">
        <dgm:presLayoutVars>
          <dgm:chMax val="3"/>
          <dgm:chPref val="3"/>
          <dgm:bulletEnabled val="1"/>
        </dgm:presLayoutVars>
      </dgm:prSet>
      <dgm:spPr/>
    </dgm:pt>
    <dgm:pt modelId="{B36EC603-C758-4A48-8AF5-32832FF5C71A}" type="pres">
      <dgm:prSet presAssocID="{A7A78A51-0C9C-4202-B06A-9B87671009E2}" presName="Accent" presStyleLbl="parChTrans1D1" presStyleIdx="6" presStyleCnt="8"/>
      <dgm:spPr/>
    </dgm:pt>
    <dgm:pt modelId="{9401E789-F877-405D-9D4F-CF749DD08407}" type="pres">
      <dgm:prSet presAssocID="{104E39D6-C5AA-4BE2-BC70-129CAF493FE4}" presName="sibTrans" presStyleCnt="0"/>
      <dgm:spPr/>
    </dgm:pt>
    <dgm:pt modelId="{CA6B939D-464F-4156-9A7A-0E12F75D5264}" type="pres">
      <dgm:prSet presAssocID="{E1E931F4-99AC-4EF6-9784-20FF0AD85F2A}" presName="composite" presStyleCnt="0"/>
      <dgm:spPr/>
    </dgm:pt>
    <dgm:pt modelId="{A2B2DDC8-6A07-4AC1-AA0B-B856AB398AEB}" type="pres">
      <dgm:prSet presAssocID="{E1E931F4-99AC-4EF6-9784-20FF0AD85F2A}" presName="FirstChild" presStyleLbl="revTx" presStyleIdx="7" presStyleCnt="8">
        <dgm:presLayoutVars>
          <dgm:chMax val="0"/>
          <dgm:chPref val="0"/>
          <dgm:bulletEnabled val="1"/>
        </dgm:presLayoutVars>
      </dgm:prSet>
      <dgm:spPr/>
    </dgm:pt>
    <dgm:pt modelId="{027931F4-AFDB-465F-AED7-EDA62F2B3E5C}" type="pres">
      <dgm:prSet presAssocID="{E1E931F4-99AC-4EF6-9784-20FF0AD85F2A}" presName="Parent" presStyleLbl="alignNode1" presStyleIdx="7" presStyleCnt="8">
        <dgm:presLayoutVars>
          <dgm:chMax val="3"/>
          <dgm:chPref val="3"/>
          <dgm:bulletEnabled val="1"/>
        </dgm:presLayoutVars>
      </dgm:prSet>
      <dgm:spPr/>
    </dgm:pt>
    <dgm:pt modelId="{3DDC5697-55BC-4A7D-B05E-49814E6716A9}" type="pres">
      <dgm:prSet presAssocID="{E1E931F4-99AC-4EF6-9784-20FF0AD85F2A}" presName="Accent" presStyleLbl="parChTrans1D1" presStyleIdx="7" presStyleCnt="8"/>
      <dgm:spPr/>
    </dgm:pt>
  </dgm:ptLst>
  <dgm:cxnLst>
    <dgm:cxn modelId="{5F3D5400-3160-40FC-8C46-A5DD9263A2E4}" srcId="{1B6E1F8D-8570-4AEB-9A32-93013AE96D29}" destId="{276943F6-6F40-4049-9B1B-693D45B75E4A}" srcOrd="1" destOrd="0" parTransId="{26ABEB4A-45E7-4490-AD28-FE38FA7C6EB1}" sibTransId="{E9ABDFDB-36E4-4EB2-9200-F90FE1122A09}"/>
    <dgm:cxn modelId="{452EBC08-23D0-4F46-A484-BCBA06AEE3C6}" type="presOf" srcId="{7627D1CE-615C-417D-9BCA-0B7734FE0CB5}" destId="{847D11AE-8F16-4B28-A74A-DE976E15FA08}" srcOrd="0" destOrd="0" presId="urn:microsoft.com/office/officeart/2011/layout/TabList"/>
    <dgm:cxn modelId="{F7A1AA0D-8D8E-4F1C-9592-02292D8D497D}" type="presOf" srcId="{3114D977-6D41-4DE3-AEDC-7E27AAAEA93F}" destId="{CDA55C7E-EF72-47AE-8825-D9776161F075}" srcOrd="0" destOrd="0" presId="urn:microsoft.com/office/officeart/2011/layout/TabList"/>
    <dgm:cxn modelId="{FF6C7512-4798-407D-9603-64D12849086F}" type="presOf" srcId="{8812DB82-5B96-40A8-9037-F5A0722710D0}" destId="{67C9F5B7-9EE3-4717-AFFB-0243C23BAC11}" srcOrd="0" destOrd="0" presId="urn:microsoft.com/office/officeart/2011/layout/TabList"/>
    <dgm:cxn modelId="{84838F16-7BA0-4954-BEB2-686B4A4BD928}" srcId="{E1E931F4-99AC-4EF6-9784-20FF0AD85F2A}" destId="{AE40D972-E852-41FF-9481-DB68901F07C2}" srcOrd="0" destOrd="0" parTransId="{DB8AC3F7-7A4A-4144-8F10-C715BBC76F3A}" sibTransId="{C953DB19-CAA6-401F-B870-D7AB76D5E7F9}"/>
    <dgm:cxn modelId="{8BD91917-27AC-4670-B9A0-EA490564D02F}" type="presOf" srcId="{276943F6-6F40-4049-9B1B-693D45B75E4A}" destId="{055D114B-AEED-4346-8EB5-AF1B7B81035F}" srcOrd="0" destOrd="0" presId="urn:microsoft.com/office/officeart/2011/layout/TabList"/>
    <dgm:cxn modelId="{0C4AEE34-5CE4-436C-AAFC-070D17C0E5B3}" type="presOf" srcId="{F3C4395B-7C13-4026-AE01-2715A0FCEA05}" destId="{767B1B6B-68CC-4821-A6A5-3D112775272D}" srcOrd="0" destOrd="0" presId="urn:microsoft.com/office/officeart/2011/layout/TabList"/>
    <dgm:cxn modelId="{3F932B50-C6DA-4F1D-8E86-01A65DC17385}" type="presOf" srcId="{5D1E3A35-0022-4245-888C-314595D838C8}" destId="{150D7D53-A476-4F0D-ABCF-F33A9A5B331A}" srcOrd="0" destOrd="0" presId="urn:microsoft.com/office/officeart/2011/layout/TabList"/>
    <dgm:cxn modelId="{803F5350-B756-4FDD-A6E5-F24E416ED981}" srcId="{1B6E1F8D-8570-4AEB-9A32-93013AE96D29}" destId="{E1E931F4-99AC-4EF6-9784-20FF0AD85F2A}" srcOrd="7" destOrd="0" parTransId="{2ECA7327-52A5-4A80-9381-7114C3158A0A}" sibTransId="{9464B4E3-B447-4349-95AF-2899CA9F9C58}"/>
    <dgm:cxn modelId="{993A1855-8F1F-433B-8C3B-E125E8ADAE28}" srcId="{1B6E1F8D-8570-4AEB-9A32-93013AE96D29}" destId="{8812DB82-5B96-40A8-9037-F5A0722710D0}" srcOrd="5" destOrd="0" parTransId="{DAD1A699-AD06-47A9-9299-9E9EB33DA03E}" sibTransId="{9DE08DD0-C6CD-444F-B7FF-2F2A9664A8AE}"/>
    <dgm:cxn modelId="{A27F2658-645C-4713-94EF-E40BBDAFE2C6}" type="presOf" srcId="{1B6E1F8D-8570-4AEB-9A32-93013AE96D29}" destId="{1CDC757E-2DBC-4714-8F13-76591FB2B1D7}" srcOrd="0" destOrd="0" presId="urn:microsoft.com/office/officeart/2011/layout/TabList"/>
    <dgm:cxn modelId="{71FF3C5D-D070-4176-9802-E17E134DAB83}" type="presOf" srcId="{A1DDE281-C249-407C-9429-48121B927D50}" destId="{92DBA27F-0DD1-434C-A131-F82FF87C3D9C}" srcOrd="0" destOrd="0" presId="urn:microsoft.com/office/officeart/2011/layout/TabList"/>
    <dgm:cxn modelId="{8DBF0864-E24A-45D1-824B-CEF09977C2F3}" type="presOf" srcId="{B834CCB0-C136-401C-82B1-B89141FADEFD}" destId="{0DCF775F-DC29-4495-BAB7-6ED9C79A29BC}" srcOrd="0" destOrd="0" presId="urn:microsoft.com/office/officeart/2011/layout/TabList"/>
    <dgm:cxn modelId="{4DD9F46A-4CF6-4A12-B8A4-57A3DB1655BE}" srcId="{1B6E1F8D-8570-4AEB-9A32-93013AE96D29}" destId="{375ECE97-8508-42D0-8F19-E8265D3AD7FA}" srcOrd="4" destOrd="0" parTransId="{20137F70-E876-41AF-8BC3-D7B013640183}" sibTransId="{9A4F752D-A149-44F4-8D84-0338D2BDCCE2}"/>
    <dgm:cxn modelId="{FBFC7A71-8D79-45BA-A770-DD1070DE602C}" srcId="{F0B5C45E-CCA0-4123-8953-E110B0198043}" destId="{2C87FBB8-E59E-47F9-B4C6-7426022B3187}" srcOrd="0" destOrd="0" parTransId="{7FB52E03-051F-44C1-A9EB-61E3F717023D}" sibTransId="{10638E1C-708D-46DB-A327-EB2499AE8430}"/>
    <dgm:cxn modelId="{D81F1773-828B-4A29-9F08-A96E6121B0EE}" type="presOf" srcId="{375ECE97-8508-42D0-8F19-E8265D3AD7FA}" destId="{9827400A-A2B8-48BD-9867-B026BA329E85}" srcOrd="0" destOrd="0" presId="urn:microsoft.com/office/officeart/2011/layout/TabList"/>
    <dgm:cxn modelId="{475AD477-4663-4D1A-AF3F-A98DDA8020C2}" srcId="{375ECE97-8508-42D0-8F19-E8265D3AD7FA}" destId="{5D1E3A35-0022-4245-888C-314595D838C8}" srcOrd="0" destOrd="0" parTransId="{6AA14B29-034E-4457-845D-844443972814}" sibTransId="{0E68CE7A-3A91-4F83-891D-3E857A31743C}"/>
    <dgm:cxn modelId="{9BE3DD7A-33FD-4869-A07D-CE2D3FAE15F5}" srcId="{1B6E1F8D-8570-4AEB-9A32-93013AE96D29}" destId="{F3C4395B-7C13-4026-AE01-2715A0FCEA05}" srcOrd="2" destOrd="0" parTransId="{5480D62D-8656-4509-B06A-39D409EE83E1}" sibTransId="{E603FBE4-12F2-48C1-B183-79C8916DB1AE}"/>
    <dgm:cxn modelId="{B9BBF985-D209-4F9C-9E7D-AAA770BBC581}" type="presOf" srcId="{E1E931F4-99AC-4EF6-9784-20FF0AD85F2A}" destId="{027931F4-AFDB-465F-AED7-EDA62F2B3E5C}" srcOrd="0" destOrd="0" presId="urn:microsoft.com/office/officeart/2011/layout/TabList"/>
    <dgm:cxn modelId="{510AD988-F66D-4759-BB9F-5F95C92B2485}" type="presOf" srcId="{2C87FBB8-E59E-47F9-B4C6-7426022B3187}" destId="{95371D46-B838-46F1-934F-45883CC0B87B}" srcOrd="0" destOrd="0" presId="urn:microsoft.com/office/officeart/2011/layout/TabList"/>
    <dgm:cxn modelId="{C0BB938B-07D7-47F3-AA86-5ABA33312078}" type="presOf" srcId="{AE40D972-E852-41FF-9481-DB68901F07C2}" destId="{A2B2DDC8-6A07-4AC1-AA0B-B856AB398AEB}" srcOrd="0" destOrd="0" presId="urn:microsoft.com/office/officeart/2011/layout/TabList"/>
    <dgm:cxn modelId="{9D756E93-DAE9-4E42-A5F5-1C5F6FAC919C}" srcId="{8812DB82-5B96-40A8-9037-F5A0722710D0}" destId="{A1DDE281-C249-407C-9429-48121B927D50}" srcOrd="0" destOrd="0" parTransId="{AAB101E1-28E0-464B-BC14-6F94BA152B51}" sibTransId="{D1ACB77C-D3BF-4986-80ED-716505366A8F}"/>
    <dgm:cxn modelId="{EAED529B-44E9-4963-98E7-7DFAC641AAF7}" srcId="{1B6E1F8D-8570-4AEB-9A32-93013AE96D29}" destId="{B4EBAD1E-5EEE-434B-A627-C517511D7256}" srcOrd="3" destOrd="0" parTransId="{65F0C863-3A46-43CF-8D07-E10A9DE20653}" sibTransId="{85D967B7-BC79-4CD7-9F20-AFC6C9EDDF0C}"/>
    <dgm:cxn modelId="{AC4FAC9E-8272-43A2-AA8C-98B7DB9664D6}" type="presOf" srcId="{B4EBAD1E-5EEE-434B-A627-C517511D7256}" destId="{E33295DB-FED6-4E70-9F9F-84ADB8899CD1}" srcOrd="0" destOrd="0" presId="urn:microsoft.com/office/officeart/2011/layout/TabList"/>
    <dgm:cxn modelId="{95C2139F-2E8E-406B-BF1E-0B12DB361F49}" srcId="{1B6E1F8D-8570-4AEB-9A32-93013AE96D29}" destId="{F0B5C45E-CCA0-4123-8953-E110B0198043}" srcOrd="0" destOrd="0" parTransId="{C67AEE26-52C5-4810-A69E-649CF0612A07}" sibTransId="{55E187E7-12B2-4C4A-9590-809DCBB32958}"/>
    <dgm:cxn modelId="{916924A9-EF74-49D9-92DA-C2F256A6F038}" type="presOf" srcId="{A7A78A51-0C9C-4202-B06A-9B87671009E2}" destId="{76FBFE23-42C3-4E49-91EB-3593CDA585A2}" srcOrd="0" destOrd="0" presId="urn:microsoft.com/office/officeart/2011/layout/TabList"/>
    <dgm:cxn modelId="{511BABAC-8B86-46FD-916B-90B398D8853B}" srcId="{A7A78A51-0C9C-4202-B06A-9B87671009E2}" destId="{607552FE-6A4F-40BA-948C-57B1BEABCF47}" srcOrd="0" destOrd="0" parTransId="{AFA5615A-CBA6-431A-BBF9-96B2457E2299}" sibTransId="{C706095D-5393-42CB-85DB-370DBBBFEBF8}"/>
    <dgm:cxn modelId="{55A46FAE-7F72-4910-95B2-19A3BD22A621}" srcId="{F3C4395B-7C13-4026-AE01-2715A0FCEA05}" destId="{B834CCB0-C136-401C-82B1-B89141FADEFD}" srcOrd="0" destOrd="0" parTransId="{0C5B917E-BA4A-4035-A921-3EC08F0A94F9}" sibTransId="{8520606B-253F-428D-BEE0-0024528C7C1D}"/>
    <dgm:cxn modelId="{2E324BD0-65EB-4B9C-B723-1C6713AABC27}" srcId="{276943F6-6F40-4049-9B1B-693D45B75E4A}" destId="{3114D977-6D41-4DE3-AEDC-7E27AAAEA93F}" srcOrd="0" destOrd="0" parTransId="{7CF94E1D-7083-4F88-9848-962301271B5B}" sibTransId="{42C210E9-8DB1-413C-96BB-28886DBD7846}"/>
    <dgm:cxn modelId="{734CBAE0-FBF0-4CEC-9AD7-356B1CB55F7A}" srcId="{1B6E1F8D-8570-4AEB-9A32-93013AE96D29}" destId="{A7A78A51-0C9C-4202-B06A-9B87671009E2}" srcOrd="6" destOrd="0" parTransId="{3E4879E2-74C6-4F58-BA13-D01CC2AA1773}" sibTransId="{104E39D6-C5AA-4BE2-BC70-129CAF493FE4}"/>
    <dgm:cxn modelId="{16AFA4E3-531B-4301-A7D2-F3D0ABFD2202}" srcId="{B4EBAD1E-5EEE-434B-A627-C517511D7256}" destId="{7627D1CE-615C-417D-9BCA-0B7734FE0CB5}" srcOrd="0" destOrd="0" parTransId="{65DC1B1F-FD4E-4B8B-91C7-FF1266805F57}" sibTransId="{A4E40589-0F52-42E0-BDF6-3C62E70F293A}"/>
    <dgm:cxn modelId="{3EC0B4E8-F0C5-4A9D-895B-BC5C882C55B3}" type="presOf" srcId="{607552FE-6A4F-40BA-948C-57B1BEABCF47}" destId="{8EEC30F8-A540-4BAF-A425-C59A200F1DEE}" srcOrd="0" destOrd="0" presId="urn:microsoft.com/office/officeart/2011/layout/TabList"/>
    <dgm:cxn modelId="{7EBD01F6-72ED-4A7D-9D7E-0AF5CD300293}" type="presOf" srcId="{F0B5C45E-CCA0-4123-8953-E110B0198043}" destId="{9FCBAEA6-F38D-42D4-B751-A167B23C8D13}" srcOrd="0" destOrd="0" presId="urn:microsoft.com/office/officeart/2011/layout/TabList"/>
    <dgm:cxn modelId="{7DC7F2EB-C0F4-4FCC-9D8F-F558A8EA5FEB}" type="presParOf" srcId="{1CDC757E-2DBC-4714-8F13-76591FB2B1D7}" destId="{22354724-1F2C-478B-B705-47D7538DF32E}" srcOrd="0" destOrd="0" presId="urn:microsoft.com/office/officeart/2011/layout/TabList"/>
    <dgm:cxn modelId="{91679450-E139-48D0-AB9B-55F50DC53901}" type="presParOf" srcId="{22354724-1F2C-478B-B705-47D7538DF32E}" destId="{95371D46-B838-46F1-934F-45883CC0B87B}" srcOrd="0" destOrd="0" presId="urn:microsoft.com/office/officeart/2011/layout/TabList"/>
    <dgm:cxn modelId="{B7E2299C-DA10-46C6-AA16-E794CC49DCA1}" type="presParOf" srcId="{22354724-1F2C-478B-B705-47D7538DF32E}" destId="{9FCBAEA6-F38D-42D4-B751-A167B23C8D13}" srcOrd="1" destOrd="0" presId="urn:microsoft.com/office/officeart/2011/layout/TabList"/>
    <dgm:cxn modelId="{86B13720-2BD2-423E-8A92-FC6AF0B33B14}" type="presParOf" srcId="{22354724-1F2C-478B-B705-47D7538DF32E}" destId="{05D877A1-BAF7-4FA2-B91B-3BE53FB90D33}" srcOrd="2" destOrd="0" presId="urn:microsoft.com/office/officeart/2011/layout/TabList"/>
    <dgm:cxn modelId="{21862A4F-4659-4408-9AD8-8B9AE99E62A4}" type="presParOf" srcId="{1CDC757E-2DBC-4714-8F13-76591FB2B1D7}" destId="{1967BCAA-3BF8-45FE-89F2-D375428FB2E9}" srcOrd="1" destOrd="0" presId="urn:microsoft.com/office/officeart/2011/layout/TabList"/>
    <dgm:cxn modelId="{B533DFC0-4A06-43FA-98F5-9D3DF22EB7F7}" type="presParOf" srcId="{1CDC757E-2DBC-4714-8F13-76591FB2B1D7}" destId="{FEA81277-026B-45E0-8BEC-B1D254566818}" srcOrd="2" destOrd="0" presId="urn:microsoft.com/office/officeart/2011/layout/TabList"/>
    <dgm:cxn modelId="{E774E559-3E83-4B89-8EE3-990AABFAF1FA}" type="presParOf" srcId="{FEA81277-026B-45E0-8BEC-B1D254566818}" destId="{CDA55C7E-EF72-47AE-8825-D9776161F075}" srcOrd="0" destOrd="0" presId="urn:microsoft.com/office/officeart/2011/layout/TabList"/>
    <dgm:cxn modelId="{18B50969-2D66-488D-9FBC-8A447EC4A343}" type="presParOf" srcId="{FEA81277-026B-45E0-8BEC-B1D254566818}" destId="{055D114B-AEED-4346-8EB5-AF1B7B81035F}" srcOrd="1" destOrd="0" presId="urn:microsoft.com/office/officeart/2011/layout/TabList"/>
    <dgm:cxn modelId="{826A3549-2A76-4136-A0C4-D7D17B6FC392}" type="presParOf" srcId="{FEA81277-026B-45E0-8BEC-B1D254566818}" destId="{B9E2634C-25DF-4015-8AC5-101F9C6880D1}" srcOrd="2" destOrd="0" presId="urn:microsoft.com/office/officeart/2011/layout/TabList"/>
    <dgm:cxn modelId="{DBC5F0D9-3390-4BED-9FFF-F37F0F06E146}" type="presParOf" srcId="{1CDC757E-2DBC-4714-8F13-76591FB2B1D7}" destId="{76E0EBC1-D8AC-4C7E-A45F-AE4C90069482}" srcOrd="3" destOrd="0" presId="urn:microsoft.com/office/officeart/2011/layout/TabList"/>
    <dgm:cxn modelId="{E6A82D38-58BE-4BB2-A5BC-D8BEBDEA8C2D}" type="presParOf" srcId="{1CDC757E-2DBC-4714-8F13-76591FB2B1D7}" destId="{6D52C90F-C68C-4614-934B-25715F13DAC4}" srcOrd="4" destOrd="0" presId="urn:microsoft.com/office/officeart/2011/layout/TabList"/>
    <dgm:cxn modelId="{563E2322-3B29-469E-BCF0-AECA30391980}" type="presParOf" srcId="{6D52C90F-C68C-4614-934B-25715F13DAC4}" destId="{0DCF775F-DC29-4495-BAB7-6ED9C79A29BC}" srcOrd="0" destOrd="0" presId="urn:microsoft.com/office/officeart/2011/layout/TabList"/>
    <dgm:cxn modelId="{4D43D169-4C90-4CEB-9879-B8259DA59328}" type="presParOf" srcId="{6D52C90F-C68C-4614-934B-25715F13DAC4}" destId="{767B1B6B-68CC-4821-A6A5-3D112775272D}" srcOrd="1" destOrd="0" presId="urn:microsoft.com/office/officeart/2011/layout/TabList"/>
    <dgm:cxn modelId="{E31B94E8-23EE-4629-93BD-5345DF487EE7}" type="presParOf" srcId="{6D52C90F-C68C-4614-934B-25715F13DAC4}" destId="{4834B46D-20A0-4EE5-B045-2334C8094EF3}" srcOrd="2" destOrd="0" presId="urn:microsoft.com/office/officeart/2011/layout/TabList"/>
    <dgm:cxn modelId="{32753778-F711-468B-815E-0F65CA0C3E52}" type="presParOf" srcId="{1CDC757E-2DBC-4714-8F13-76591FB2B1D7}" destId="{86D00612-1922-416D-9FE1-C0BD18662E5C}" srcOrd="5" destOrd="0" presId="urn:microsoft.com/office/officeart/2011/layout/TabList"/>
    <dgm:cxn modelId="{D8B9A7D5-7CA9-4ECA-812C-343DAB9314B3}" type="presParOf" srcId="{1CDC757E-2DBC-4714-8F13-76591FB2B1D7}" destId="{BE785031-54ED-43AF-AFA5-95042F2E6920}" srcOrd="6" destOrd="0" presId="urn:microsoft.com/office/officeart/2011/layout/TabList"/>
    <dgm:cxn modelId="{3F1CF979-DC2A-4469-8E79-18211E987E88}" type="presParOf" srcId="{BE785031-54ED-43AF-AFA5-95042F2E6920}" destId="{847D11AE-8F16-4B28-A74A-DE976E15FA08}" srcOrd="0" destOrd="0" presId="urn:microsoft.com/office/officeart/2011/layout/TabList"/>
    <dgm:cxn modelId="{B0838F21-6517-4A7F-B216-767DB5AB2705}" type="presParOf" srcId="{BE785031-54ED-43AF-AFA5-95042F2E6920}" destId="{E33295DB-FED6-4E70-9F9F-84ADB8899CD1}" srcOrd="1" destOrd="0" presId="urn:microsoft.com/office/officeart/2011/layout/TabList"/>
    <dgm:cxn modelId="{4FD3AEB3-6A98-4157-88D4-F61C893334DB}" type="presParOf" srcId="{BE785031-54ED-43AF-AFA5-95042F2E6920}" destId="{C20FAF42-14DE-40F3-A6F5-91A531B5ABD9}" srcOrd="2" destOrd="0" presId="urn:microsoft.com/office/officeart/2011/layout/TabList"/>
    <dgm:cxn modelId="{BFAF3C0A-2F37-4596-A8E8-08C91282FFA2}" type="presParOf" srcId="{1CDC757E-2DBC-4714-8F13-76591FB2B1D7}" destId="{C49D8211-DFCE-4DC9-9C71-19009A61EBAB}" srcOrd="7" destOrd="0" presId="urn:microsoft.com/office/officeart/2011/layout/TabList"/>
    <dgm:cxn modelId="{965A72A2-077D-4151-B9E2-54B3CB812EAA}" type="presParOf" srcId="{1CDC757E-2DBC-4714-8F13-76591FB2B1D7}" destId="{5B6462ED-7A08-46A0-BAA7-88356F5A15B1}" srcOrd="8" destOrd="0" presId="urn:microsoft.com/office/officeart/2011/layout/TabList"/>
    <dgm:cxn modelId="{EE29C15C-D968-4B1D-8745-90C26F96B866}" type="presParOf" srcId="{5B6462ED-7A08-46A0-BAA7-88356F5A15B1}" destId="{150D7D53-A476-4F0D-ABCF-F33A9A5B331A}" srcOrd="0" destOrd="0" presId="urn:microsoft.com/office/officeart/2011/layout/TabList"/>
    <dgm:cxn modelId="{38836489-2465-46BE-8C48-6C890E5E5450}" type="presParOf" srcId="{5B6462ED-7A08-46A0-BAA7-88356F5A15B1}" destId="{9827400A-A2B8-48BD-9867-B026BA329E85}" srcOrd="1" destOrd="0" presId="urn:microsoft.com/office/officeart/2011/layout/TabList"/>
    <dgm:cxn modelId="{9187477C-19F0-4155-B425-21C7E19BA697}" type="presParOf" srcId="{5B6462ED-7A08-46A0-BAA7-88356F5A15B1}" destId="{9DA3990A-1C1D-468D-944F-0A34107DCD94}" srcOrd="2" destOrd="0" presId="urn:microsoft.com/office/officeart/2011/layout/TabList"/>
    <dgm:cxn modelId="{EB554C8C-1C46-45A3-AEE8-7AAE392D0238}" type="presParOf" srcId="{1CDC757E-2DBC-4714-8F13-76591FB2B1D7}" destId="{31D4A30F-8FC6-4B3D-BE0C-D979D109E5FF}" srcOrd="9" destOrd="0" presId="urn:microsoft.com/office/officeart/2011/layout/TabList"/>
    <dgm:cxn modelId="{C64B80E8-1032-4A35-BC2C-FB758B0FC347}" type="presParOf" srcId="{1CDC757E-2DBC-4714-8F13-76591FB2B1D7}" destId="{EDCC8529-81AC-4BE6-B062-4E423E9CDA2D}" srcOrd="10" destOrd="0" presId="urn:microsoft.com/office/officeart/2011/layout/TabList"/>
    <dgm:cxn modelId="{D27E5ABF-28A6-405B-A38B-87B87DB9D9FA}" type="presParOf" srcId="{EDCC8529-81AC-4BE6-B062-4E423E9CDA2D}" destId="{92DBA27F-0DD1-434C-A131-F82FF87C3D9C}" srcOrd="0" destOrd="0" presId="urn:microsoft.com/office/officeart/2011/layout/TabList"/>
    <dgm:cxn modelId="{2BAD43BD-CE22-45F1-9AA5-D72F86071A2C}" type="presParOf" srcId="{EDCC8529-81AC-4BE6-B062-4E423E9CDA2D}" destId="{67C9F5B7-9EE3-4717-AFFB-0243C23BAC11}" srcOrd="1" destOrd="0" presId="urn:microsoft.com/office/officeart/2011/layout/TabList"/>
    <dgm:cxn modelId="{34B2C1B3-AF16-474C-8874-EEC629011752}" type="presParOf" srcId="{EDCC8529-81AC-4BE6-B062-4E423E9CDA2D}" destId="{38936344-2DA2-4AD8-B398-CCE06D1A138D}" srcOrd="2" destOrd="0" presId="urn:microsoft.com/office/officeart/2011/layout/TabList"/>
    <dgm:cxn modelId="{10167F98-A1EA-46C6-95DB-AAE9B7258806}" type="presParOf" srcId="{1CDC757E-2DBC-4714-8F13-76591FB2B1D7}" destId="{0CF6754C-0B52-490E-9FA9-B83E625C87AB}" srcOrd="11" destOrd="0" presId="urn:microsoft.com/office/officeart/2011/layout/TabList"/>
    <dgm:cxn modelId="{E866745F-9BA8-4731-B4AE-6D90756C9E9A}" type="presParOf" srcId="{1CDC757E-2DBC-4714-8F13-76591FB2B1D7}" destId="{25DC1AEE-BF4D-47A6-A42C-16AD7D93B0F2}" srcOrd="12" destOrd="0" presId="urn:microsoft.com/office/officeart/2011/layout/TabList"/>
    <dgm:cxn modelId="{35DEBE62-4A9B-434E-9033-A5AC36D4D58B}" type="presParOf" srcId="{25DC1AEE-BF4D-47A6-A42C-16AD7D93B0F2}" destId="{8EEC30F8-A540-4BAF-A425-C59A200F1DEE}" srcOrd="0" destOrd="0" presId="urn:microsoft.com/office/officeart/2011/layout/TabList"/>
    <dgm:cxn modelId="{9F369CD3-0766-408D-BE6D-A88F74715BBD}" type="presParOf" srcId="{25DC1AEE-BF4D-47A6-A42C-16AD7D93B0F2}" destId="{76FBFE23-42C3-4E49-91EB-3593CDA585A2}" srcOrd="1" destOrd="0" presId="urn:microsoft.com/office/officeart/2011/layout/TabList"/>
    <dgm:cxn modelId="{78624388-03D1-4E09-858D-437F5EC66FC6}" type="presParOf" srcId="{25DC1AEE-BF4D-47A6-A42C-16AD7D93B0F2}" destId="{B36EC603-C758-4A48-8AF5-32832FF5C71A}" srcOrd="2" destOrd="0" presId="urn:microsoft.com/office/officeart/2011/layout/TabList"/>
    <dgm:cxn modelId="{A1DFB5A3-2482-441F-BC55-8E5322E282AA}" type="presParOf" srcId="{1CDC757E-2DBC-4714-8F13-76591FB2B1D7}" destId="{9401E789-F877-405D-9D4F-CF749DD08407}" srcOrd="13" destOrd="0" presId="urn:microsoft.com/office/officeart/2011/layout/TabList"/>
    <dgm:cxn modelId="{41726B86-42D5-44EA-9C13-40BBB293F91E}" type="presParOf" srcId="{1CDC757E-2DBC-4714-8F13-76591FB2B1D7}" destId="{CA6B939D-464F-4156-9A7A-0E12F75D5264}" srcOrd="14" destOrd="0" presId="urn:microsoft.com/office/officeart/2011/layout/TabList"/>
    <dgm:cxn modelId="{759BF368-EA15-4226-BD91-296D45E258B6}" type="presParOf" srcId="{CA6B939D-464F-4156-9A7A-0E12F75D5264}" destId="{A2B2DDC8-6A07-4AC1-AA0B-B856AB398AEB}" srcOrd="0" destOrd="0" presId="urn:microsoft.com/office/officeart/2011/layout/TabList"/>
    <dgm:cxn modelId="{FCBD1EF8-7722-4492-A10C-A5C3E9D6E6BE}" type="presParOf" srcId="{CA6B939D-464F-4156-9A7A-0E12F75D5264}" destId="{027931F4-AFDB-465F-AED7-EDA62F2B3E5C}" srcOrd="1" destOrd="0" presId="urn:microsoft.com/office/officeart/2011/layout/TabList"/>
    <dgm:cxn modelId="{E4347177-7051-46D7-AB9A-EFB4E48AE9E8}" type="presParOf" srcId="{CA6B939D-464F-4156-9A7A-0E12F75D5264}" destId="{3DDC5697-55BC-4A7D-B05E-49814E6716A9}" srcOrd="2" destOrd="0" presId="urn:microsoft.com/office/officeart/2011/layout/Tab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C28AF6-12A7-4F42-8ADC-4EC22368A0F1}"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DF155F8C-FCE5-4DEB-B595-F3A9FCD03606}">
      <dgm:prSet phldrT="[Text]" custT="1"/>
      <dgm:spPr/>
      <dgm:t>
        <a:bodyPr/>
        <a:lstStyle/>
        <a:p>
          <a:r>
            <a:rPr lang="en-US" sz="1100" dirty="0">
              <a:solidFill>
                <a:srgbClr val="F8F8F8"/>
              </a:solidFill>
            </a:rPr>
            <a:t>Guest Presentations</a:t>
          </a:r>
        </a:p>
      </dgm:t>
    </dgm:pt>
    <dgm:pt modelId="{04862F24-F67A-41B4-A465-F52206182890}" type="parTrans" cxnId="{729829C8-8160-4806-8FE3-CDEEE61359FB}">
      <dgm:prSet/>
      <dgm:spPr/>
      <dgm:t>
        <a:bodyPr/>
        <a:lstStyle/>
        <a:p>
          <a:endParaRPr lang="en-US"/>
        </a:p>
      </dgm:t>
    </dgm:pt>
    <dgm:pt modelId="{D751AB4C-1332-41D3-B7D5-B9E4E03E9B9C}" type="sibTrans" cxnId="{729829C8-8160-4806-8FE3-CDEEE61359FB}">
      <dgm:prSet/>
      <dgm:spPr/>
      <dgm:t>
        <a:bodyPr/>
        <a:lstStyle/>
        <a:p>
          <a:endParaRPr lang="en-US"/>
        </a:p>
      </dgm:t>
    </dgm:pt>
    <dgm:pt modelId="{3E48B8B8-1B9D-42D2-B155-DDC5E6F0AE88}">
      <dgm:prSet phldrT="[Text]" custT="1"/>
      <dgm:spPr/>
      <dgm:t>
        <a:bodyPr/>
        <a:lstStyle/>
        <a:p>
          <a:r>
            <a:rPr lang="en-US" sz="1100" dirty="0">
              <a:solidFill>
                <a:srgbClr val="F8F8F8"/>
              </a:solidFill>
            </a:rPr>
            <a:t>Independent Projects and Assignments</a:t>
          </a:r>
        </a:p>
      </dgm:t>
    </dgm:pt>
    <dgm:pt modelId="{D8E76EBB-9FBA-425E-A762-5F152242CE3A}" type="parTrans" cxnId="{5ED404BA-FA88-4408-AD62-CEF428EA680F}">
      <dgm:prSet/>
      <dgm:spPr/>
      <dgm:t>
        <a:bodyPr/>
        <a:lstStyle/>
        <a:p>
          <a:endParaRPr lang="en-US"/>
        </a:p>
      </dgm:t>
    </dgm:pt>
    <dgm:pt modelId="{AAC62C1C-0F5F-44FD-870F-9D0EEFD97CB4}" type="sibTrans" cxnId="{5ED404BA-FA88-4408-AD62-CEF428EA680F}">
      <dgm:prSet/>
      <dgm:spPr/>
      <dgm:t>
        <a:bodyPr/>
        <a:lstStyle/>
        <a:p>
          <a:endParaRPr lang="en-US"/>
        </a:p>
      </dgm:t>
    </dgm:pt>
    <dgm:pt modelId="{90688F79-8985-40A3-9ACD-E1CB92B20EA4}">
      <dgm:prSet phldrT="[Text]"/>
      <dgm:spPr/>
      <dgm:t>
        <a:bodyPr/>
        <a:lstStyle/>
        <a:p>
          <a:r>
            <a:rPr lang="en-US" u="sng" dirty="0"/>
            <a:t>Summer Onboarding Program</a:t>
          </a:r>
        </a:p>
      </dgm:t>
    </dgm:pt>
    <dgm:pt modelId="{3706F521-226A-4EC1-8C95-B73675924AE3}" type="parTrans" cxnId="{9CB842D9-C72A-4763-84F6-DF7A88A119CA}">
      <dgm:prSet/>
      <dgm:spPr/>
      <dgm:t>
        <a:bodyPr/>
        <a:lstStyle/>
        <a:p>
          <a:endParaRPr lang="en-US"/>
        </a:p>
      </dgm:t>
    </dgm:pt>
    <dgm:pt modelId="{094A2000-2C41-4BBB-BB03-86877656CC04}" type="sibTrans" cxnId="{9CB842D9-C72A-4763-84F6-DF7A88A119CA}">
      <dgm:prSet/>
      <dgm:spPr/>
      <dgm:t>
        <a:bodyPr/>
        <a:lstStyle/>
        <a:p>
          <a:endParaRPr lang="en-US"/>
        </a:p>
      </dgm:t>
    </dgm:pt>
    <dgm:pt modelId="{C3352B68-6AE4-4864-8FC7-5B0BA30A9C19}">
      <dgm:prSet phldrT="[Text]" custT="1"/>
      <dgm:spPr/>
      <dgm:t>
        <a:bodyPr/>
        <a:lstStyle/>
        <a:p>
          <a:r>
            <a:rPr lang="en-US" sz="1050" dirty="0">
              <a:solidFill>
                <a:srgbClr val="F8F8F8"/>
              </a:solidFill>
            </a:rPr>
            <a:t>Workforce and Professional Development Lectures</a:t>
          </a:r>
        </a:p>
      </dgm:t>
    </dgm:pt>
    <dgm:pt modelId="{D0197375-1293-4390-A975-9D2CECAFC90A}" type="parTrans" cxnId="{A3A46EB9-D2C5-497C-B99C-090BD32B064F}">
      <dgm:prSet/>
      <dgm:spPr/>
      <dgm:t>
        <a:bodyPr/>
        <a:lstStyle/>
        <a:p>
          <a:endParaRPr lang="en-US"/>
        </a:p>
      </dgm:t>
    </dgm:pt>
    <dgm:pt modelId="{687D09D9-5A54-4A95-8A34-DC0140089343}" type="sibTrans" cxnId="{A3A46EB9-D2C5-497C-B99C-090BD32B064F}">
      <dgm:prSet/>
      <dgm:spPr/>
      <dgm:t>
        <a:bodyPr/>
        <a:lstStyle/>
        <a:p>
          <a:endParaRPr lang="en-US"/>
        </a:p>
      </dgm:t>
    </dgm:pt>
    <dgm:pt modelId="{86602503-C440-4017-88BA-0EDDD9A20797}" type="pres">
      <dgm:prSet presAssocID="{37C28AF6-12A7-4F42-8ADC-4EC22368A0F1}" presName="Name0" presStyleCnt="0">
        <dgm:presLayoutVars>
          <dgm:chMax val="4"/>
          <dgm:resizeHandles val="exact"/>
        </dgm:presLayoutVars>
      </dgm:prSet>
      <dgm:spPr/>
    </dgm:pt>
    <dgm:pt modelId="{42E08D31-B892-4ADE-BDA0-5C2434F4F3F9}" type="pres">
      <dgm:prSet presAssocID="{37C28AF6-12A7-4F42-8ADC-4EC22368A0F1}" presName="ellipse" presStyleLbl="trBgShp" presStyleIdx="0" presStyleCnt="1"/>
      <dgm:spPr/>
    </dgm:pt>
    <dgm:pt modelId="{C2324AD0-7A25-4B62-9245-E1D905B91815}" type="pres">
      <dgm:prSet presAssocID="{37C28AF6-12A7-4F42-8ADC-4EC22368A0F1}" presName="arrow1" presStyleLbl="fgShp" presStyleIdx="0" presStyleCnt="1"/>
      <dgm:spPr/>
    </dgm:pt>
    <dgm:pt modelId="{54BEC0D9-1810-46CE-AACE-9DB2B63A4FA0}" type="pres">
      <dgm:prSet presAssocID="{37C28AF6-12A7-4F42-8ADC-4EC22368A0F1}" presName="rectangle" presStyleLbl="revTx" presStyleIdx="0" presStyleCnt="1" custScaleY="75824" custLinFactNeighborX="0" custLinFactNeighborY="-6144">
        <dgm:presLayoutVars>
          <dgm:bulletEnabled val="1"/>
        </dgm:presLayoutVars>
      </dgm:prSet>
      <dgm:spPr/>
    </dgm:pt>
    <dgm:pt modelId="{A80A58B8-1C51-4332-A180-6663A007E276}" type="pres">
      <dgm:prSet presAssocID="{3E48B8B8-1B9D-42D2-B155-DDC5E6F0AE88}" presName="item1" presStyleLbl="node1" presStyleIdx="0" presStyleCnt="3">
        <dgm:presLayoutVars>
          <dgm:bulletEnabled val="1"/>
        </dgm:presLayoutVars>
      </dgm:prSet>
      <dgm:spPr/>
    </dgm:pt>
    <dgm:pt modelId="{FEEE4BC7-CB09-44ED-A50B-D93D113D5916}" type="pres">
      <dgm:prSet presAssocID="{C3352B68-6AE4-4864-8FC7-5B0BA30A9C19}" presName="item2" presStyleLbl="node1" presStyleIdx="1" presStyleCnt="3" custLinFactNeighborX="-2157" custLinFactNeighborY="-10655">
        <dgm:presLayoutVars>
          <dgm:bulletEnabled val="1"/>
        </dgm:presLayoutVars>
      </dgm:prSet>
      <dgm:spPr/>
    </dgm:pt>
    <dgm:pt modelId="{1FC18A90-9EF4-C144-BECA-4CDD3B39776E}" type="pres">
      <dgm:prSet presAssocID="{90688F79-8985-40A3-9ACD-E1CB92B20EA4}" presName="item3" presStyleLbl="node1" presStyleIdx="2" presStyleCnt="3">
        <dgm:presLayoutVars>
          <dgm:bulletEnabled val="1"/>
        </dgm:presLayoutVars>
      </dgm:prSet>
      <dgm:spPr/>
    </dgm:pt>
    <dgm:pt modelId="{C7305D55-243B-4C8D-B164-AE76108F2BD0}" type="pres">
      <dgm:prSet presAssocID="{37C28AF6-12A7-4F42-8ADC-4EC22368A0F1}" presName="funnel" presStyleLbl="trAlignAcc1" presStyleIdx="0" presStyleCnt="1"/>
      <dgm:spPr/>
    </dgm:pt>
  </dgm:ptLst>
  <dgm:cxnLst>
    <dgm:cxn modelId="{B2203A1C-7C7C-FE43-B016-BA88407BD73D}" type="presOf" srcId="{DF155F8C-FCE5-4DEB-B595-F3A9FCD03606}" destId="{1FC18A90-9EF4-C144-BECA-4CDD3B39776E}" srcOrd="0" destOrd="0" presId="urn:microsoft.com/office/officeart/2005/8/layout/funnel1"/>
    <dgm:cxn modelId="{33CF485B-B104-4084-94C4-67D152812FBB}" type="presOf" srcId="{3E48B8B8-1B9D-42D2-B155-DDC5E6F0AE88}" destId="{FEEE4BC7-CB09-44ED-A50B-D93D113D5916}" srcOrd="0" destOrd="0" presId="urn:microsoft.com/office/officeart/2005/8/layout/funnel1"/>
    <dgm:cxn modelId="{381D957C-0252-FF40-8EC7-88868CB90C67}" type="presOf" srcId="{90688F79-8985-40A3-9ACD-E1CB92B20EA4}" destId="{54BEC0D9-1810-46CE-AACE-9DB2B63A4FA0}" srcOrd="0" destOrd="0" presId="urn:microsoft.com/office/officeart/2005/8/layout/funnel1"/>
    <dgm:cxn modelId="{A3A46EB9-D2C5-497C-B99C-090BD32B064F}" srcId="{37C28AF6-12A7-4F42-8ADC-4EC22368A0F1}" destId="{C3352B68-6AE4-4864-8FC7-5B0BA30A9C19}" srcOrd="2" destOrd="0" parTransId="{D0197375-1293-4390-A975-9D2CECAFC90A}" sibTransId="{687D09D9-5A54-4A95-8A34-DC0140089343}"/>
    <dgm:cxn modelId="{5ED404BA-FA88-4408-AD62-CEF428EA680F}" srcId="{37C28AF6-12A7-4F42-8ADC-4EC22368A0F1}" destId="{3E48B8B8-1B9D-42D2-B155-DDC5E6F0AE88}" srcOrd="1" destOrd="0" parTransId="{D8E76EBB-9FBA-425E-A762-5F152242CE3A}" sibTransId="{AAC62C1C-0F5F-44FD-870F-9D0EEFD97CB4}"/>
    <dgm:cxn modelId="{729829C8-8160-4806-8FE3-CDEEE61359FB}" srcId="{37C28AF6-12A7-4F42-8ADC-4EC22368A0F1}" destId="{DF155F8C-FCE5-4DEB-B595-F3A9FCD03606}" srcOrd="0" destOrd="0" parTransId="{04862F24-F67A-41B4-A465-F52206182890}" sibTransId="{D751AB4C-1332-41D3-B7D5-B9E4E03E9B9C}"/>
    <dgm:cxn modelId="{AC9B76C8-FB2C-432A-BB4D-C4157BC53478}" type="presOf" srcId="{37C28AF6-12A7-4F42-8ADC-4EC22368A0F1}" destId="{86602503-C440-4017-88BA-0EDDD9A20797}" srcOrd="0" destOrd="0" presId="urn:microsoft.com/office/officeart/2005/8/layout/funnel1"/>
    <dgm:cxn modelId="{B3AF66D5-1252-48C4-A3B4-8ADD44362C41}" type="presOf" srcId="{C3352B68-6AE4-4864-8FC7-5B0BA30A9C19}" destId="{A80A58B8-1C51-4332-A180-6663A007E276}" srcOrd="0" destOrd="0" presId="urn:microsoft.com/office/officeart/2005/8/layout/funnel1"/>
    <dgm:cxn modelId="{9CB842D9-C72A-4763-84F6-DF7A88A119CA}" srcId="{37C28AF6-12A7-4F42-8ADC-4EC22368A0F1}" destId="{90688F79-8985-40A3-9ACD-E1CB92B20EA4}" srcOrd="3" destOrd="0" parTransId="{3706F521-226A-4EC1-8C95-B73675924AE3}" sibTransId="{094A2000-2C41-4BBB-BB03-86877656CC04}"/>
    <dgm:cxn modelId="{D09DC74E-E8B6-4A94-9904-5D221222D5E9}" type="presParOf" srcId="{86602503-C440-4017-88BA-0EDDD9A20797}" destId="{42E08D31-B892-4ADE-BDA0-5C2434F4F3F9}" srcOrd="0" destOrd="0" presId="urn:microsoft.com/office/officeart/2005/8/layout/funnel1"/>
    <dgm:cxn modelId="{BDC8FF46-D385-4836-BCE0-693955307115}" type="presParOf" srcId="{86602503-C440-4017-88BA-0EDDD9A20797}" destId="{C2324AD0-7A25-4B62-9245-E1D905B91815}" srcOrd="1" destOrd="0" presId="urn:microsoft.com/office/officeart/2005/8/layout/funnel1"/>
    <dgm:cxn modelId="{6153BC86-7472-45C4-8487-DC0064EE14E3}" type="presParOf" srcId="{86602503-C440-4017-88BA-0EDDD9A20797}" destId="{54BEC0D9-1810-46CE-AACE-9DB2B63A4FA0}" srcOrd="2" destOrd="0" presId="urn:microsoft.com/office/officeart/2005/8/layout/funnel1"/>
    <dgm:cxn modelId="{4B767573-451C-49B8-9CD8-ADC085FCFFE9}" type="presParOf" srcId="{86602503-C440-4017-88BA-0EDDD9A20797}" destId="{A80A58B8-1C51-4332-A180-6663A007E276}" srcOrd="3" destOrd="0" presId="urn:microsoft.com/office/officeart/2005/8/layout/funnel1"/>
    <dgm:cxn modelId="{464CA672-2F4A-44A1-A13B-6B46B3225B10}" type="presParOf" srcId="{86602503-C440-4017-88BA-0EDDD9A20797}" destId="{FEEE4BC7-CB09-44ED-A50B-D93D113D5916}" srcOrd="4" destOrd="0" presId="urn:microsoft.com/office/officeart/2005/8/layout/funnel1"/>
    <dgm:cxn modelId="{A80BE208-F297-0740-AFD5-4C16E7947304}" type="presParOf" srcId="{86602503-C440-4017-88BA-0EDDD9A20797}" destId="{1FC18A90-9EF4-C144-BECA-4CDD3B39776E}" srcOrd="5" destOrd="0" presId="urn:microsoft.com/office/officeart/2005/8/layout/funnel1"/>
    <dgm:cxn modelId="{BE92EF85-CC88-4EB2-AE1E-A1A565E472BC}" type="presParOf" srcId="{86602503-C440-4017-88BA-0EDDD9A20797}" destId="{C7305D55-243B-4C8D-B164-AE76108F2BD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A372C-B0A2-490B-B2F2-3F0117F4A103}">
      <dsp:nvSpPr>
        <dsp:cNvPr id="0" name=""/>
        <dsp:cNvSpPr/>
      </dsp:nvSpPr>
      <dsp:spPr>
        <a:xfrm>
          <a:off x="8146908" y="2232122"/>
          <a:ext cx="240604" cy="240600"/>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37D3BA-A311-4C8F-BD83-77FA86F35F78}">
      <dsp:nvSpPr>
        <dsp:cNvPr id="0" name=""/>
        <dsp:cNvSpPr/>
      </dsp:nvSpPr>
      <dsp:spPr>
        <a:xfrm>
          <a:off x="7705940" y="2232122"/>
          <a:ext cx="240604" cy="240600"/>
        </a:xfrm>
        <a:prstGeom prst="ellipse">
          <a:avLst/>
        </a:prstGeom>
        <a:solidFill>
          <a:schemeClr val="accent2">
            <a:hueOff val="-56043"/>
            <a:satOff val="-361"/>
            <a:lumOff val="-377"/>
            <a:alphaOff val="0"/>
          </a:schemeClr>
        </a:solidFill>
        <a:ln w="12700" cap="flat" cmpd="sng" algn="ctr">
          <a:solidFill>
            <a:schemeClr val="accent2">
              <a:hueOff val="-56043"/>
              <a:satOff val="-361"/>
              <a:lumOff val="-3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ABBBB-E614-453B-9D66-2EBF17B4BA8A}">
      <dsp:nvSpPr>
        <dsp:cNvPr id="0" name=""/>
        <dsp:cNvSpPr/>
      </dsp:nvSpPr>
      <dsp:spPr>
        <a:xfrm>
          <a:off x="7264973" y="2232122"/>
          <a:ext cx="240604" cy="240600"/>
        </a:xfrm>
        <a:prstGeom prst="ellipse">
          <a:avLst/>
        </a:prstGeom>
        <a:solidFill>
          <a:schemeClr val="accent2">
            <a:hueOff val="-112087"/>
            <a:satOff val="-722"/>
            <a:lumOff val="-754"/>
            <a:alphaOff val="0"/>
          </a:schemeClr>
        </a:solidFill>
        <a:ln w="12700" cap="flat" cmpd="sng" algn="ctr">
          <a:solidFill>
            <a:schemeClr val="accent2">
              <a:hueOff val="-112087"/>
              <a:satOff val="-722"/>
              <a:lumOff val="-7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FE8ED-4018-429A-8453-CD9A984884BF}">
      <dsp:nvSpPr>
        <dsp:cNvPr id="0" name=""/>
        <dsp:cNvSpPr/>
      </dsp:nvSpPr>
      <dsp:spPr>
        <a:xfrm>
          <a:off x="6824843" y="2232122"/>
          <a:ext cx="240604" cy="240600"/>
        </a:xfrm>
        <a:prstGeom prst="ellipse">
          <a:avLst/>
        </a:prstGeom>
        <a:solidFill>
          <a:schemeClr val="accent2">
            <a:hueOff val="-168130"/>
            <a:satOff val="-1083"/>
            <a:lumOff val="-1131"/>
            <a:alphaOff val="0"/>
          </a:schemeClr>
        </a:solidFill>
        <a:ln w="12700" cap="flat" cmpd="sng" algn="ctr">
          <a:solidFill>
            <a:schemeClr val="accent2">
              <a:hueOff val="-168130"/>
              <a:satOff val="-1083"/>
              <a:lumOff val="-1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F099E-0CBC-4A3C-8172-54A2B57B4954}">
      <dsp:nvSpPr>
        <dsp:cNvPr id="0" name=""/>
        <dsp:cNvSpPr/>
      </dsp:nvSpPr>
      <dsp:spPr>
        <a:xfrm>
          <a:off x="6383876" y="2232122"/>
          <a:ext cx="240604" cy="240600"/>
        </a:xfrm>
        <a:prstGeom prst="ellipse">
          <a:avLst/>
        </a:prstGeom>
        <a:solidFill>
          <a:schemeClr val="accent2">
            <a:hueOff val="-224173"/>
            <a:satOff val="-1444"/>
            <a:lumOff val="-1508"/>
            <a:alphaOff val="0"/>
          </a:schemeClr>
        </a:solidFill>
        <a:ln w="12700" cap="flat" cmpd="sng" algn="ctr">
          <a:solidFill>
            <a:schemeClr val="accent2">
              <a:hueOff val="-224173"/>
              <a:satOff val="-1444"/>
              <a:lumOff val="-15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7F038-043B-4720-92CD-B62464D929C5}">
      <dsp:nvSpPr>
        <dsp:cNvPr id="0" name=""/>
        <dsp:cNvSpPr/>
      </dsp:nvSpPr>
      <dsp:spPr>
        <a:xfrm>
          <a:off x="5702304" y="2111822"/>
          <a:ext cx="481208" cy="481596"/>
        </a:xfrm>
        <a:prstGeom prst="ellipse">
          <a:avLst/>
        </a:prstGeom>
        <a:solidFill>
          <a:schemeClr val="accent2">
            <a:hueOff val="-280217"/>
            <a:satOff val="-1805"/>
            <a:lumOff val="-1885"/>
            <a:alphaOff val="0"/>
          </a:schemeClr>
        </a:solidFill>
        <a:ln w="12700" cap="flat" cmpd="sng" algn="ctr">
          <a:solidFill>
            <a:schemeClr val="accent2">
              <a:hueOff val="-280217"/>
              <a:satOff val="-1805"/>
              <a:lumOff val="-18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77949-D54C-4EAB-89F6-904217F008C1}">
      <dsp:nvSpPr>
        <dsp:cNvPr id="0" name=""/>
        <dsp:cNvSpPr/>
      </dsp:nvSpPr>
      <dsp:spPr>
        <a:xfrm>
          <a:off x="7754564" y="1735093"/>
          <a:ext cx="240604" cy="240600"/>
        </a:xfrm>
        <a:prstGeom prst="ellipse">
          <a:avLst/>
        </a:prstGeom>
        <a:solidFill>
          <a:schemeClr val="accent2">
            <a:hueOff val="-336260"/>
            <a:satOff val="-2166"/>
            <a:lumOff val="-2262"/>
            <a:alphaOff val="0"/>
          </a:schemeClr>
        </a:solidFill>
        <a:ln w="12700" cap="flat" cmpd="sng" algn="ctr">
          <a:solidFill>
            <a:schemeClr val="accent2">
              <a:hueOff val="-336260"/>
              <a:satOff val="-2166"/>
              <a:lumOff val="-22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7EF59-589F-41C8-9BBC-E874AFF4951F}">
      <dsp:nvSpPr>
        <dsp:cNvPr id="0" name=""/>
        <dsp:cNvSpPr/>
      </dsp:nvSpPr>
      <dsp:spPr>
        <a:xfrm>
          <a:off x="7754564" y="2732713"/>
          <a:ext cx="240604" cy="240600"/>
        </a:xfrm>
        <a:prstGeom prst="ellipse">
          <a:avLst/>
        </a:prstGeom>
        <a:solidFill>
          <a:schemeClr val="accent2">
            <a:hueOff val="-392303"/>
            <a:satOff val="-2527"/>
            <a:lumOff val="-2640"/>
            <a:alphaOff val="0"/>
          </a:schemeClr>
        </a:solidFill>
        <a:ln w="12700" cap="flat" cmpd="sng" algn="ctr">
          <a:solidFill>
            <a:schemeClr val="accent2">
              <a:hueOff val="-392303"/>
              <a:satOff val="-2527"/>
              <a:lumOff val="-2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C83AD-9EBF-4E11-8332-B7539C7643A4}">
      <dsp:nvSpPr>
        <dsp:cNvPr id="0" name=""/>
        <dsp:cNvSpPr/>
      </dsp:nvSpPr>
      <dsp:spPr>
        <a:xfrm>
          <a:off x="7969180" y="1951158"/>
          <a:ext cx="240604" cy="240600"/>
        </a:xfrm>
        <a:prstGeom prst="ellipse">
          <a:avLst/>
        </a:prstGeom>
        <a:solidFill>
          <a:schemeClr val="accent2">
            <a:hueOff val="-448346"/>
            <a:satOff val="-2888"/>
            <a:lumOff val="-3017"/>
            <a:alphaOff val="0"/>
          </a:schemeClr>
        </a:solidFill>
        <a:ln w="12700" cap="flat" cmpd="sng" algn="ctr">
          <a:solidFill>
            <a:schemeClr val="accent2">
              <a:hueOff val="-448346"/>
              <a:satOff val="-2888"/>
              <a:lumOff val="-30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59E70-C3DC-4FD6-B4BF-1520B29A7028}">
      <dsp:nvSpPr>
        <dsp:cNvPr id="0" name=""/>
        <dsp:cNvSpPr/>
      </dsp:nvSpPr>
      <dsp:spPr>
        <a:xfrm>
          <a:off x="7983431" y="2517835"/>
          <a:ext cx="240604" cy="240600"/>
        </a:xfrm>
        <a:prstGeom prst="ellipse">
          <a:avLst/>
        </a:prstGeom>
        <a:solidFill>
          <a:schemeClr val="accent2">
            <a:hueOff val="-504390"/>
            <a:satOff val="-3249"/>
            <a:lumOff val="-3394"/>
            <a:alphaOff val="0"/>
          </a:schemeClr>
        </a:solidFill>
        <a:ln w="12700" cap="flat" cmpd="sng" algn="ctr">
          <a:solidFill>
            <a:schemeClr val="accent2">
              <a:hueOff val="-504390"/>
              <a:satOff val="-3249"/>
              <a:lumOff val="-3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7904BC-66A1-4336-AC30-45679D0B82C0}">
      <dsp:nvSpPr>
        <dsp:cNvPr id="0" name=""/>
        <dsp:cNvSpPr/>
      </dsp:nvSpPr>
      <dsp:spPr>
        <a:xfrm>
          <a:off x="3066558" y="1134383"/>
          <a:ext cx="2436220" cy="2436473"/>
        </a:xfrm>
        <a:prstGeom prst="ellipse">
          <a:avLst/>
        </a:prstGeom>
        <a:solidFill>
          <a:schemeClr val="accent2">
            <a:hueOff val="-560433"/>
            <a:satOff val="-3610"/>
            <a:lumOff val="-3771"/>
            <a:alphaOff val="0"/>
          </a:schemeClr>
        </a:solidFill>
        <a:ln w="12700" cap="flat" cmpd="sng" algn="ctr">
          <a:solidFill>
            <a:schemeClr val="accent2">
              <a:hueOff val="-560433"/>
              <a:satOff val="-3610"/>
              <a:lumOff val="-37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ADAC Fellowship Program</a:t>
          </a:r>
        </a:p>
      </dsp:txBody>
      <dsp:txXfrm>
        <a:off x="3423334" y="1491196"/>
        <a:ext cx="1722668" cy="1722847"/>
      </dsp:txXfrm>
    </dsp:sp>
    <dsp:sp modelId="{9FA250A2-F05A-42E1-AD48-6373BB9A0CF2}">
      <dsp:nvSpPr>
        <dsp:cNvPr id="0" name=""/>
        <dsp:cNvSpPr/>
      </dsp:nvSpPr>
      <dsp:spPr>
        <a:xfrm>
          <a:off x="2884638" y="926232"/>
          <a:ext cx="481208" cy="481596"/>
        </a:xfrm>
        <a:prstGeom prst="ellipse">
          <a:avLst/>
        </a:prstGeom>
        <a:solidFill>
          <a:schemeClr val="accent2">
            <a:hueOff val="-616476"/>
            <a:satOff val="-3971"/>
            <a:lumOff val="-4148"/>
            <a:alphaOff val="0"/>
          </a:schemeClr>
        </a:solidFill>
        <a:ln w="12700" cap="flat" cmpd="sng" algn="ctr">
          <a:solidFill>
            <a:schemeClr val="accent2">
              <a:hueOff val="-616476"/>
              <a:satOff val="-3971"/>
              <a:lumOff val="-41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BC0A34-8D73-47B5-B1CC-06BE0F7BF4E5}">
      <dsp:nvSpPr>
        <dsp:cNvPr id="0" name=""/>
        <dsp:cNvSpPr/>
      </dsp:nvSpPr>
      <dsp:spPr>
        <a:xfrm>
          <a:off x="2576129" y="672178"/>
          <a:ext cx="240604" cy="240600"/>
        </a:xfrm>
        <a:prstGeom prst="ellipse">
          <a:avLst/>
        </a:prstGeom>
        <a:solidFill>
          <a:schemeClr val="accent2">
            <a:hueOff val="-672520"/>
            <a:satOff val="-4332"/>
            <a:lumOff val="-4525"/>
            <a:alphaOff val="0"/>
          </a:schemeClr>
        </a:solidFill>
        <a:ln w="12700" cap="flat" cmpd="sng" algn="ctr">
          <a:solidFill>
            <a:schemeClr val="accent2">
              <a:hueOff val="-672520"/>
              <a:satOff val="-4332"/>
              <a:lumOff val="-45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F1AB9-1F2E-48E9-B32F-6443D26EC4DA}">
      <dsp:nvSpPr>
        <dsp:cNvPr id="0" name=""/>
        <dsp:cNvSpPr/>
      </dsp:nvSpPr>
      <dsp:spPr>
        <a:xfrm>
          <a:off x="2062225" y="672178"/>
          <a:ext cx="240604" cy="240600"/>
        </a:xfrm>
        <a:prstGeom prst="ellipse">
          <a:avLst/>
        </a:prstGeom>
        <a:solidFill>
          <a:schemeClr val="accent2">
            <a:hueOff val="-728563"/>
            <a:satOff val="-4694"/>
            <a:lumOff val="-4902"/>
            <a:alphaOff val="0"/>
          </a:schemeClr>
        </a:solidFill>
        <a:ln w="12700" cap="flat" cmpd="sng" algn="ctr">
          <a:solidFill>
            <a:schemeClr val="accent2">
              <a:hueOff val="-728563"/>
              <a:satOff val="-4694"/>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C8CC2-0AF6-46E5-8C03-37467949ABF0}">
      <dsp:nvSpPr>
        <dsp:cNvPr id="0" name=""/>
        <dsp:cNvSpPr/>
      </dsp:nvSpPr>
      <dsp:spPr>
        <a:xfrm>
          <a:off x="1548322" y="672178"/>
          <a:ext cx="240604" cy="240600"/>
        </a:xfrm>
        <a:prstGeom prst="ellipse">
          <a:avLst/>
        </a:prstGeom>
        <a:solidFill>
          <a:schemeClr val="accent2">
            <a:hueOff val="-784606"/>
            <a:satOff val="-5055"/>
            <a:lumOff val="-5279"/>
            <a:alphaOff val="0"/>
          </a:schemeClr>
        </a:solidFill>
        <a:ln w="12700" cap="flat" cmpd="sng" algn="ctr">
          <a:solidFill>
            <a:schemeClr val="accent2">
              <a:hueOff val="-784606"/>
              <a:satOff val="-5055"/>
              <a:lumOff val="-52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51A8DD-DE26-4BC9-9BDF-252134B75F70}">
      <dsp:nvSpPr>
        <dsp:cNvPr id="0" name=""/>
        <dsp:cNvSpPr/>
      </dsp:nvSpPr>
      <dsp:spPr>
        <a:xfrm>
          <a:off x="1034419" y="672178"/>
          <a:ext cx="240604" cy="240600"/>
        </a:xfrm>
        <a:prstGeom prst="ellipse">
          <a:avLst/>
        </a:prstGeom>
        <a:solidFill>
          <a:schemeClr val="accent2">
            <a:hueOff val="-840650"/>
            <a:satOff val="-5416"/>
            <a:lumOff val="-5656"/>
            <a:alphaOff val="0"/>
          </a:schemeClr>
        </a:solidFill>
        <a:ln w="12700" cap="flat" cmpd="sng" algn="ctr">
          <a:solidFill>
            <a:schemeClr val="accent2">
              <a:hueOff val="-840650"/>
              <a:satOff val="-5416"/>
              <a:lumOff val="-56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EB06BB-7588-46D0-93DB-D21B7BBA9ECB}">
      <dsp:nvSpPr>
        <dsp:cNvPr id="0" name=""/>
        <dsp:cNvSpPr/>
      </dsp:nvSpPr>
      <dsp:spPr>
        <a:xfrm>
          <a:off x="519677" y="672178"/>
          <a:ext cx="240604" cy="240600"/>
        </a:xfrm>
        <a:prstGeom prst="ellipse">
          <a:avLst/>
        </a:prstGeom>
        <a:solidFill>
          <a:schemeClr val="accent2">
            <a:hueOff val="-896693"/>
            <a:satOff val="-5777"/>
            <a:lumOff val="-6033"/>
            <a:alphaOff val="0"/>
          </a:schemeClr>
        </a:solidFill>
        <a:ln w="12700" cap="flat" cmpd="sng" algn="ctr">
          <a:solidFill>
            <a:schemeClr val="accent2">
              <a:hueOff val="-896693"/>
              <a:satOff val="-5777"/>
              <a:lumOff val="-60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2EC23-9619-4FC3-AB4C-C1D7AF78C3CC}">
      <dsp:nvSpPr>
        <dsp:cNvPr id="0" name=""/>
        <dsp:cNvSpPr/>
      </dsp:nvSpPr>
      <dsp:spPr>
        <a:xfrm>
          <a:off x="5774" y="672178"/>
          <a:ext cx="240604" cy="240600"/>
        </a:xfrm>
        <a:prstGeom prst="ellipse">
          <a:avLst/>
        </a:prstGeom>
        <a:solidFill>
          <a:schemeClr val="accent2">
            <a:hueOff val="-952736"/>
            <a:satOff val="-6138"/>
            <a:lumOff val="-6410"/>
            <a:alphaOff val="0"/>
          </a:schemeClr>
        </a:solidFill>
        <a:ln w="12700" cap="flat" cmpd="sng" algn="ctr">
          <a:solidFill>
            <a:schemeClr val="accent2">
              <a:hueOff val="-952736"/>
              <a:satOff val="-6138"/>
              <a:lumOff val="-64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76D34-DBB9-46C4-BD8E-5183FC064964}">
      <dsp:nvSpPr>
        <dsp:cNvPr id="0" name=""/>
        <dsp:cNvSpPr/>
      </dsp:nvSpPr>
      <dsp:spPr>
        <a:xfrm>
          <a:off x="12727" y="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0" kern="1200" dirty="0">
              <a:latin typeface="Franklin Gothic Book" panose="020B0503020102020204" pitchFamily="34" charset="0"/>
            </a:rPr>
            <a:t>Workforce Development (WFD) Fellowship Program</a:t>
          </a:r>
        </a:p>
      </dsp:txBody>
      <dsp:txXfrm>
        <a:off x="12727" y="0"/>
        <a:ext cx="2820180" cy="618912"/>
      </dsp:txXfrm>
    </dsp:sp>
    <dsp:sp modelId="{D25AC1DE-41CE-4353-8688-1CC152D350D4}">
      <dsp:nvSpPr>
        <dsp:cNvPr id="0" name=""/>
        <dsp:cNvSpPr/>
      </dsp:nvSpPr>
      <dsp:spPr>
        <a:xfrm>
          <a:off x="2884638" y="3277625"/>
          <a:ext cx="481208" cy="481596"/>
        </a:xfrm>
        <a:prstGeom prst="ellipse">
          <a:avLst/>
        </a:prstGeom>
        <a:solidFill>
          <a:schemeClr val="accent2">
            <a:hueOff val="-1120866"/>
            <a:satOff val="-7221"/>
            <a:lumOff val="-7542"/>
            <a:alphaOff val="0"/>
          </a:schemeClr>
        </a:solidFill>
        <a:ln w="12700" cap="flat" cmpd="sng" algn="ctr">
          <a:solidFill>
            <a:schemeClr val="accent2">
              <a:hueOff val="-1120866"/>
              <a:satOff val="-7221"/>
              <a:lumOff val="-75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91B83-B7C9-4FE7-A5F0-542915EA9BCA}">
      <dsp:nvSpPr>
        <dsp:cNvPr id="0" name=""/>
        <dsp:cNvSpPr/>
      </dsp:nvSpPr>
      <dsp:spPr>
        <a:xfrm>
          <a:off x="2576129" y="3767927"/>
          <a:ext cx="240604" cy="240600"/>
        </a:xfrm>
        <a:prstGeom prst="ellipse">
          <a:avLst/>
        </a:prstGeom>
        <a:solidFill>
          <a:schemeClr val="accent2">
            <a:hueOff val="-1176909"/>
            <a:satOff val="-7582"/>
            <a:lumOff val="-7919"/>
            <a:alphaOff val="0"/>
          </a:schemeClr>
        </a:solidFill>
        <a:ln w="12700" cap="flat" cmpd="sng" algn="ctr">
          <a:solidFill>
            <a:schemeClr val="accent2">
              <a:hueOff val="-1176909"/>
              <a:satOff val="-7582"/>
              <a:lumOff val="-7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F300A2-A307-4A4D-83AE-7113568B0B37}">
      <dsp:nvSpPr>
        <dsp:cNvPr id="0" name=""/>
        <dsp:cNvSpPr/>
      </dsp:nvSpPr>
      <dsp:spPr>
        <a:xfrm>
          <a:off x="2062225" y="3767927"/>
          <a:ext cx="240604" cy="240600"/>
        </a:xfrm>
        <a:prstGeom prst="ellipse">
          <a:avLst/>
        </a:prstGeom>
        <a:solidFill>
          <a:schemeClr val="accent2">
            <a:hueOff val="-1232953"/>
            <a:satOff val="-7943"/>
            <a:lumOff val="-8296"/>
            <a:alphaOff val="0"/>
          </a:schemeClr>
        </a:solidFill>
        <a:ln w="12700" cap="flat" cmpd="sng" algn="ctr">
          <a:solidFill>
            <a:schemeClr val="accent2">
              <a:hueOff val="-1232953"/>
              <a:satOff val="-7943"/>
              <a:lumOff val="-82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7BCDC-1C71-401C-BB3C-4DB15EE284DF}">
      <dsp:nvSpPr>
        <dsp:cNvPr id="0" name=""/>
        <dsp:cNvSpPr/>
      </dsp:nvSpPr>
      <dsp:spPr>
        <a:xfrm>
          <a:off x="1548322" y="3767927"/>
          <a:ext cx="240604" cy="240600"/>
        </a:xfrm>
        <a:prstGeom prst="ellipse">
          <a:avLst/>
        </a:prstGeom>
        <a:solidFill>
          <a:schemeClr val="accent2">
            <a:hueOff val="-1288996"/>
            <a:satOff val="-8304"/>
            <a:lumOff val="-8673"/>
            <a:alphaOff val="0"/>
          </a:schemeClr>
        </a:solidFill>
        <a:ln w="12700" cap="flat" cmpd="sng" algn="ctr">
          <a:solidFill>
            <a:schemeClr val="accent2">
              <a:hueOff val="-1288996"/>
              <a:satOff val="-8304"/>
              <a:lumOff val="-86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35C4F-B956-4F88-8741-3811371369F1}">
      <dsp:nvSpPr>
        <dsp:cNvPr id="0" name=""/>
        <dsp:cNvSpPr/>
      </dsp:nvSpPr>
      <dsp:spPr>
        <a:xfrm>
          <a:off x="1034419" y="3767927"/>
          <a:ext cx="240604" cy="240600"/>
        </a:xfrm>
        <a:prstGeom prst="ellipse">
          <a:avLst/>
        </a:prstGeom>
        <a:solidFill>
          <a:schemeClr val="accent2">
            <a:hueOff val="-1345039"/>
            <a:satOff val="-8665"/>
            <a:lumOff val="-9050"/>
            <a:alphaOff val="0"/>
          </a:schemeClr>
        </a:solidFill>
        <a:ln w="12700" cap="flat" cmpd="sng" algn="ctr">
          <a:solidFill>
            <a:schemeClr val="accent2">
              <a:hueOff val="-1345039"/>
              <a:satOff val="-8665"/>
              <a:lumOff val="-9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2F17E-7F7E-49A8-9410-E482BCBD7AA7}">
      <dsp:nvSpPr>
        <dsp:cNvPr id="0" name=""/>
        <dsp:cNvSpPr/>
      </dsp:nvSpPr>
      <dsp:spPr>
        <a:xfrm>
          <a:off x="519677" y="3767927"/>
          <a:ext cx="240604" cy="240600"/>
        </a:xfrm>
        <a:prstGeom prst="ellipse">
          <a:avLst/>
        </a:prstGeom>
        <a:solidFill>
          <a:schemeClr val="accent2">
            <a:hueOff val="-1401083"/>
            <a:satOff val="-9026"/>
            <a:lumOff val="-9427"/>
            <a:alphaOff val="0"/>
          </a:schemeClr>
        </a:solidFill>
        <a:ln w="12700" cap="flat" cmpd="sng" algn="ctr">
          <a:solidFill>
            <a:schemeClr val="accent2">
              <a:hueOff val="-1401083"/>
              <a:satOff val="-9026"/>
              <a:lumOff val="-94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D0E78-E66E-4D4B-B590-F8B7A7F418DF}">
      <dsp:nvSpPr>
        <dsp:cNvPr id="0" name=""/>
        <dsp:cNvSpPr/>
      </dsp:nvSpPr>
      <dsp:spPr>
        <a:xfrm>
          <a:off x="5774" y="3767927"/>
          <a:ext cx="240604" cy="240600"/>
        </a:xfrm>
        <a:prstGeom prst="ellipse">
          <a:avLst/>
        </a:prstGeom>
        <a:solidFill>
          <a:schemeClr val="accent2">
            <a:hueOff val="-1457126"/>
            <a:satOff val="-9387"/>
            <a:lumOff val="-9804"/>
            <a:alphaOff val="0"/>
          </a:schemeClr>
        </a:solidFill>
        <a:ln w="12700" cap="flat" cmpd="sng" algn="ctr">
          <a:solidFill>
            <a:schemeClr val="accent2">
              <a:hueOff val="-1457126"/>
              <a:satOff val="-938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3C4D5-E222-4A13-A045-7EB497C47275}">
      <dsp:nvSpPr>
        <dsp:cNvPr id="0" name=""/>
        <dsp:cNvSpPr/>
      </dsp:nvSpPr>
      <dsp:spPr>
        <a:xfrm>
          <a:off x="4097" y="314664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889000">
            <a:lnSpc>
              <a:spcPct val="90000"/>
            </a:lnSpc>
            <a:spcBef>
              <a:spcPct val="0"/>
            </a:spcBef>
            <a:spcAft>
              <a:spcPct val="35000"/>
            </a:spcAft>
            <a:buNone/>
          </a:pPr>
          <a:r>
            <a:rPr lang="en-US" sz="2000" b="0" kern="1200" dirty="0">
              <a:latin typeface="Franklin Gothic Book" panose="020B0503020102020204" pitchFamily="34" charset="0"/>
            </a:rPr>
            <a:t>Integrated Minority Serving Institute (MSI)/Arctic Summer Internship Program (ASIP) </a:t>
          </a:r>
        </a:p>
      </dsp:txBody>
      <dsp:txXfrm>
        <a:off x="4097" y="3146640"/>
        <a:ext cx="2820180" cy="6189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415589" y="782"/>
          <a:ext cx="1264604" cy="13054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Franklin Gothic Book" panose="020B0503020102020204" pitchFamily="34" charset="0"/>
            </a:rPr>
            <a:t>MSI/ASIP Program</a:t>
          </a:r>
        </a:p>
      </dsp:txBody>
      <dsp:txXfrm>
        <a:off x="600786" y="191960"/>
        <a:ext cx="894210" cy="923086"/>
      </dsp:txXfrm>
    </dsp:sp>
    <dsp:sp modelId="{834DE350-9FB9-4CE3-87E5-ABDB16995527}">
      <dsp:nvSpPr>
        <dsp:cNvPr id="0" name=""/>
        <dsp:cNvSpPr/>
      </dsp:nvSpPr>
      <dsp:spPr>
        <a:xfrm>
          <a:off x="741074" y="1392133"/>
          <a:ext cx="613633" cy="61363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822411" y="1626786"/>
        <a:ext cx="450959" cy="144327"/>
      </dsp:txXfrm>
    </dsp:sp>
    <dsp:sp modelId="{03F6E36C-D6EC-475A-940D-36650AE7B87A}">
      <dsp:nvSpPr>
        <dsp:cNvPr id="0" name=""/>
        <dsp:cNvSpPr/>
      </dsp:nvSpPr>
      <dsp:spPr>
        <a:xfrm>
          <a:off x="395763" y="2091676"/>
          <a:ext cx="1304257" cy="130062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latin typeface="Franklin Gothic Book" panose="020B0503020102020204" pitchFamily="34" charset="0"/>
            </a:rPr>
            <a:t>Workforce Development(WFD)</a:t>
          </a:r>
        </a:p>
        <a:p>
          <a:pPr lvl="0" algn="ctr" defTabSz="533400">
            <a:lnSpc>
              <a:spcPct val="90000"/>
            </a:lnSpc>
            <a:spcBef>
              <a:spcPct val="0"/>
            </a:spcBef>
            <a:spcAft>
              <a:spcPct val="35000"/>
            </a:spcAft>
            <a:buNone/>
          </a:pPr>
          <a:r>
            <a:rPr lang="en-US" sz="1200" b="1" kern="1200" dirty="0">
              <a:latin typeface="Franklin Gothic Book" panose="020B0503020102020204" pitchFamily="34" charset="0"/>
            </a:rPr>
            <a:t> Fellowship Program</a:t>
          </a:r>
        </a:p>
      </dsp:txBody>
      <dsp:txXfrm>
        <a:off x="586767" y="2282149"/>
        <a:ext cx="922249" cy="919682"/>
      </dsp:txXfrm>
    </dsp:sp>
    <dsp:sp modelId="{29B50C6F-3E57-4969-A76E-9E460CCE7CF8}">
      <dsp:nvSpPr>
        <dsp:cNvPr id="0" name=""/>
        <dsp:cNvSpPr/>
      </dsp:nvSpPr>
      <dsp:spPr>
        <a:xfrm>
          <a:off x="1858719" y="1499757"/>
          <a:ext cx="336440" cy="39357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858719" y="1578471"/>
        <a:ext cx="235508" cy="236144"/>
      </dsp:txXfrm>
    </dsp:sp>
    <dsp:sp modelId="{32DB20CE-4B37-4106-A9CC-10E65CE422DC}">
      <dsp:nvSpPr>
        <dsp:cNvPr id="0" name=""/>
        <dsp:cNvSpPr/>
      </dsp:nvSpPr>
      <dsp:spPr>
        <a:xfrm>
          <a:off x="2334814" y="894672"/>
          <a:ext cx="1530508" cy="16037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Franklin Gothic Book" panose="020B0503020102020204" pitchFamily="34" charset="0"/>
            </a:rPr>
            <a:t>ADAC Education Program</a:t>
          </a:r>
        </a:p>
      </dsp:txBody>
      <dsp:txXfrm>
        <a:off x="2558952" y="1129535"/>
        <a:ext cx="1082232" cy="1134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362466" y="492"/>
          <a:ext cx="1257642" cy="129825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5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Franklin Gothic Book" panose="020B0503020102020204" pitchFamily="34" charset="0"/>
            </a:rPr>
            <a:t>MSI/ASIP Program</a:t>
          </a:r>
        </a:p>
      </dsp:txBody>
      <dsp:txXfrm>
        <a:off x="546643" y="190617"/>
        <a:ext cx="889288" cy="918005"/>
      </dsp:txXfrm>
    </dsp:sp>
    <dsp:sp modelId="{834DE350-9FB9-4CE3-87E5-ABDB16995527}">
      <dsp:nvSpPr>
        <dsp:cNvPr id="0" name=""/>
        <dsp:cNvSpPr/>
      </dsp:nvSpPr>
      <dsp:spPr>
        <a:xfrm>
          <a:off x="686159" y="1384183"/>
          <a:ext cx="610255" cy="610255"/>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67048" y="1617545"/>
        <a:ext cx="448477" cy="143531"/>
      </dsp:txXfrm>
    </dsp:sp>
    <dsp:sp modelId="{03F6E36C-D6EC-475A-940D-36650AE7B87A}">
      <dsp:nvSpPr>
        <dsp:cNvPr id="0" name=""/>
        <dsp:cNvSpPr/>
      </dsp:nvSpPr>
      <dsp:spPr>
        <a:xfrm>
          <a:off x="342749" y="2079875"/>
          <a:ext cx="1297077" cy="129346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Franklin Gothic Book" panose="020B0503020102020204" pitchFamily="34" charset="0"/>
            </a:rPr>
            <a:t>Workforce Development (WFD)</a:t>
          </a:r>
        </a:p>
      </dsp:txBody>
      <dsp:txXfrm>
        <a:off x="532702" y="2269299"/>
        <a:ext cx="917171" cy="914620"/>
      </dsp:txXfrm>
    </dsp:sp>
    <dsp:sp modelId="{29B50C6F-3E57-4969-A76E-9E460CCE7CF8}">
      <dsp:nvSpPr>
        <dsp:cNvPr id="0" name=""/>
        <dsp:cNvSpPr/>
      </dsp:nvSpPr>
      <dsp:spPr>
        <a:xfrm>
          <a:off x="1797651" y="1491215"/>
          <a:ext cx="334588" cy="39140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97651" y="1569496"/>
        <a:ext cx="234212" cy="234843"/>
      </dsp:txXfrm>
    </dsp:sp>
    <dsp:sp modelId="{32DB20CE-4B37-4106-A9CC-10E65CE422DC}">
      <dsp:nvSpPr>
        <dsp:cNvPr id="0" name=""/>
        <dsp:cNvSpPr/>
      </dsp:nvSpPr>
      <dsp:spPr>
        <a:xfrm>
          <a:off x="2271125" y="889461"/>
          <a:ext cx="1522082" cy="159491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Franklin Gothic Book" panose="020B0503020102020204" pitchFamily="34" charset="0"/>
            </a:rPr>
            <a:t>ADAC Education Program</a:t>
          </a:r>
        </a:p>
      </dsp:txBody>
      <dsp:txXfrm>
        <a:off x="2494029" y="1123031"/>
        <a:ext cx="1076274" cy="1127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8D31-B892-4ADE-BDA0-5C2434F4F3F9}">
      <dsp:nvSpPr>
        <dsp:cNvPr id="0" name=""/>
        <dsp:cNvSpPr/>
      </dsp:nvSpPr>
      <dsp:spPr>
        <a:xfrm>
          <a:off x="796035" y="345225"/>
          <a:ext cx="2909024" cy="1010265"/>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24AD0-7A25-4B62-9245-E1D905B91815}">
      <dsp:nvSpPr>
        <dsp:cNvPr id="0" name=""/>
        <dsp:cNvSpPr/>
      </dsp:nvSpPr>
      <dsp:spPr>
        <a:xfrm>
          <a:off x="1973175" y="2819023"/>
          <a:ext cx="563764" cy="360809"/>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EC0D9-1810-46CE-AACE-9DB2B63A4FA0}">
      <dsp:nvSpPr>
        <dsp:cNvPr id="0" name=""/>
        <dsp:cNvSpPr/>
      </dsp:nvSpPr>
      <dsp:spPr>
        <a:xfrm>
          <a:off x="902023" y="3147883"/>
          <a:ext cx="2706069" cy="5129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u="sng" kern="1200" dirty="0"/>
            <a:t>Virtual ASIP Program</a:t>
          </a:r>
        </a:p>
      </dsp:txBody>
      <dsp:txXfrm>
        <a:off x="902023" y="3147883"/>
        <a:ext cx="2706069" cy="512962"/>
      </dsp:txXfrm>
    </dsp:sp>
    <dsp:sp modelId="{A80A58B8-1C51-4332-A180-6663A007E276}">
      <dsp:nvSpPr>
        <dsp:cNvPr id="0" name=""/>
        <dsp:cNvSpPr/>
      </dsp:nvSpPr>
      <dsp:spPr>
        <a:xfrm>
          <a:off x="1853657" y="1433516"/>
          <a:ext cx="1014776" cy="10147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F8F8F8"/>
              </a:solidFill>
            </a:rPr>
            <a:t>Weekly Lectures</a:t>
          </a:r>
        </a:p>
      </dsp:txBody>
      <dsp:txXfrm>
        <a:off x="2002268" y="1582127"/>
        <a:ext cx="717554" cy="717554"/>
      </dsp:txXfrm>
    </dsp:sp>
    <dsp:sp modelId="{FEEE4BC7-CB09-44ED-A50B-D93D113D5916}">
      <dsp:nvSpPr>
        <dsp:cNvPr id="0" name=""/>
        <dsp:cNvSpPr/>
      </dsp:nvSpPr>
      <dsp:spPr>
        <a:xfrm>
          <a:off x="1105640" y="564084"/>
          <a:ext cx="1014776" cy="10147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rgbClr val="F8F8F8"/>
              </a:solidFill>
            </a:rPr>
            <a:t>Independent Research Project</a:t>
          </a:r>
        </a:p>
      </dsp:txBody>
      <dsp:txXfrm>
        <a:off x="1254251" y="712695"/>
        <a:ext cx="717554" cy="717554"/>
      </dsp:txXfrm>
    </dsp:sp>
    <dsp:sp modelId="{4438C658-B770-453C-A8F7-263309985728}">
      <dsp:nvSpPr>
        <dsp:cNvPr id="0" name=""/>
        <dsp:cNvSpPr/>
      </dsp:nvSpPr>
      <dsp:spPr>
        <a:xfrm>
          <a:off x="2164855" y="426858"/>
          <a:ext cx="1014776" cy="101477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solidFill>
                <a:srgbClr val="F8F8F8"/>
              </a:solidFill>
            </a:rPr>
            <a:t>Weekly Guest Presentations</a:t>
          </a:r>
        </a:p>
      </dsp:txBody>
      <dsp:txXfrm>
        <a:off x="2313466" y="575469"/>
        <a:ext cx="717554" cy="717554"/>
      </dsp:txXfrm>
    </dsp:sp>
    <dsp:sp modelId="{C7305D55-243B-4C8D-B164-AE76108F2BD0}">
      <dsp:nvSpPr>
        <dsp:cNvPr id="0" name=""/>
        <dsp:cNvSpPr/>
      </dsp:nvSpPr>
      <dsp:spPr>
        <a:xfrm>
          <a:off x="676517" y="221196"/>
          <a:ext cx="3157081" cy="2525664"/>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C5697-55BC-4A7D-B05E-49814E6716A9}">
      <dsp:nvSpPr>
        <dsp:cNvPr id="0" name=""/>
        <dsp:cNvSpPr/>
      </dsp:nvSpPr>
      <dsp:spPr>
        <a:xfrm>
          <a:off x="0" y="4526475"/>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36EC603-C758-4A48-8AF5-32832FF5C71A}">
      <dsp:nvSpPr>
        <dsp:cNvPr id="0" name=""/>
        <dsp:cNvSpPr/>
      </dsp:nvSpPr>
      <dsp:spPr>
        <a:xfrm>
          <a:off x="0" y="3957619"/>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936344-2DA2-4AD8-B398-CCE06D1A138D}">
      <dsp:nvSpPr>
        <dsp:cNvPr id="0" name=""/>
        <dsp:cNvSpPr/>
      </dsp:nvSpPr>
      <dsp:spPr>
        <a:xfrm>
          <a:off x="0" y="3388763"/>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DA3990A-1C1D-468D-944F-0A34107DCD94}">
      <dsp:nvSpPr>
        <dsp:cNvPr id="0" name=""/>
        <dsp:cNvSpPr/>
      </dsp:nvSpPr>
      <dsp:spPr>
        <a:xfrm>
          <a:off x="0" y="2819907"/>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20FAF42-14DE-40F3-A6F5-91A531B5ABD9}">
      <dsp:nvSpPr>
        <dsp:cNvPr id="0" name=""/>
        <dsp:cNvSpPr/>
      </dsp:nvSpPr>
      <dsp:spPr>
        <a:xfrm>
          <a:off x="0" y="2251050"/>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34B46D-20A0-4EE5-B045-2334C8094EF3}">
      <dsp:nvSpPr>
        <dsp:cNvPr id="0" name=""/>
        <dsp:cNvSpPr/>
      </dsp:nvSpPr>
      <dsp:spPr>
        <a:xfrm>
          <a:off x="0" y="1682194"/>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9E2634C-25DF-4015-8AC5-101F9C6880D1}">
      <dsp:nvSpPr>
        <dsp:cNvPr id="0" name=""/>
        <dsp:cNvSpPr/>
      </dsp:nvSpPr>
      <dsp:spPr>
        <a:xfrm>
          <a:off x="0" y="1113338"/>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D877A1-BAF7-4FA2-B91B-3BE53FB90D33}">
      <dsp:nvSpPr>
        <dsp:cNvPr id="0" name=""/>
        <dsp:cNvSpPr/>
      </dsp:nvSpPr>
      <dsp:spPr>
        <a:xfrm>
          <a:off x="0" y="544482"/>
          <a:ext cx="4308422" cy="0"/>
        </a:xfrm>
        <a:prstGeom prst="line">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371D46-B838-46F1-934F-45883CC0B87B}">
      <dsp:nvSpPr>
        <dsp:cNvPr id="0" name=""/>
        <dsp:cNvSpPr/>
      </dsp:nvSpPr>
      <dsp:spPr>
        <a:xfrm>
          <a:off x="1120189" y="2714"/>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Orientation</a:t>
          </a:r>
        </a:p>
      </dsp:txBody>
      <dsp:txXfrm>
        <a:off x="1120189" y="2714"/>
        <a:ext cx="3188232" cy="541767"/>
      </dsp:txXfrm>
    </dsp:sp>
    <dsp:sp modelId="{9FCBAEA6-F38D-42D4-B751-A167B23C8D13}">
      <dsp:nvSpPr>
        <dsp:cNvPr id="0" name=""/>
        <dsp:cNvSpPr/>
      </dsp:nvSpPr>
      <dsp:spPr>
        <a:xfrm>
          <a:off x="0" y="2714"/>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strike="noStrike" kern="1200" dirty="0">
              <a:effectLst/>
            </a:rPr>
            <a:t>Week 1</a:t>
          </a:r>
        </a:p>
      </dsp:txBody>
      <dsp:txXfrm>
        <a:off x="26452" y="29166"/>
        <a:ext cx="1067285" cy="515315"/>
      </dsp:txXfrm>
    </dsp:sp>
    <dsp:sp modelId="{CDA55C7E-EF72-47AE-8825-D9776161F075}">
      <dsp:nvSpPr>
        <dsp:cNvPr id="0" name=""/>
        <dsp:cNvSpPr/>
      </dsp:nvSpPr>
      <dsp:spPr>
        <a:xfrm>
          <a:off x="1120189" y="571570"/>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Arctic Alaska</a:t>
          </a:r>
        </a:p>
      </dsp:txBody>
      <dsp:txXfrm>
        <a:off x="1120189" y="571570"/>
        <a:ext cx="3188232" cy="541767"/>
      </dsp:txXfrm>
    </dsp:sp>
    <dsp:sp modelId="{055D114B-AEED-4346-8EB5-AF1B7B81035F}">
      <dsp:nvSpPr>
        <dsp:cNvPr id="0" name=""/>
        <dsp:cNvSpPr/>
      </dsp:nvSpPr>
      <dsp:spPr>
        <a:xfrm>
          <a:off x="0" y="571570"/>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strike="noStrike" kern="1200" dirty="0"/>
            <a:t>Weeks 2-3</a:t>
          </a:r>
        </a:p>
      </dsp:txBody>
      <dsp:txXfrm>
        <a:off x="26452" y="598022"/>
        <a:ext cx="1067285" cy="515315"/>
      </dsp:txXfrm>
    </dsp:sp>
    <dsp:sp modelId="{0DCF775F-DC29-4495-BAB7-6ED9C79A29BC}">
      <dsp:nvSpPr>
        <dsp:cNvPr id="0" name=""/>
        <dsp:cNvSpPr/>
      </dsp:nvSpPr>
      <dsp:spPr>
        <a:xfrm>
          <a:off x="1120189" y="1140426"/>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U.S. Arctic Focus</a:t>
          </a:r>
        </a:p>
      </dsp:txBody>
      <dsp:txXfrm>
        <a:off x="1120189" y="1140426"/>
        <a:ext cx="3188232" cy="541767"/>
      </dsp:txXfrm>
    </dsp:sp>
    <dsp:sp modelId="{767B1B6B-68CC-4821-A6A5-3D112775272D}">
      <dsp:nvSpPr>
        <dsp:cNvPr id="0" name=""/>
        <dsp:cNvSpPr/>
      </dsp:nvSpPr>
      <dsp:spPr>
        <a:xfrm>
          <a:off x="0" y="1140426"/>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Weeks 4-5</a:t>
          </a:r>
        </a:p>
      </dsp:txBody>
      <dsp:txXfrm>
        <a:off x="26452" y="1166878"/>
        <a:ext cx="1067285" cy="515315"/>
      </dsp:txXfrm>
    </dsp:sp>
    <dsp:sp modelId="{847D11AE-8F16-4B28-A74A-DE976E15FA08}">
      <dsp:nvSpPr>
        <dsp:cNvPr id="0" name=""/>
        <dsp:cNvSpPr/>
      </dsp:nvSpPr>
      <dsp:spPr>
        <a:xfrm>
          <a:off x="1120189" y="1709282"/>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International Arctic Focus</a:t>
          </a:r>
        </a:p>
      </dsp:txBody>
      <dsp:txXfrm>
        <a:off x="1120189" y="1709282"/>
        <a:ext cx="3188232" cy="541767"/>
      </dsp:txXfrm>
    </dsp:sp>
    <dsp:sp modelId="{E33295DB-FED6-4E70-9F9F-84ADB8899CD1}">
      <dsp:nvSpPr>
        <dsp:cNvPr id="0" name=""/>
        <dsp:cNvSpPr/>
      </dsp:nvSpPr>
      <dsp:spPr>
        <a:xfrm>
          <a:off x="0" y="1709282"/>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Week 6</a:t>
          </a:r>
        </a:p>
      </dsp:txBody>
      <dsp:txXfrm>
        <a:off x="26452" y="1735734"/>
        <a:ext cx="1067285" cy="515315"/>
      </dsp:txXfrm>
    </dsp:sp>
    <dsp:sp modelId="{150D7D53-A476-4F0D-ABCF-F33A9A5B331A}">
      <dsp:nvSpPr>
        <dsp:cNvPr id="0" name=""/>
        <dsp:cNvSpPr/>
      </dsp:nvSpPr>
      <dsp:spPr>
        <a:xfrm>
          <a:off x="1120189" y="2278139"/>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Arctic Disasters and Response</a:t>
          </a:r>
        </a:p>
      </dsp:txBody>
      <dsp:txXfrm>
        <a:off x="1120189" y="2278139"/>
        <a:ext cx="3188232" cy="541767"/>
      </dsp:txXfrm>
    </dsp:sp>
    <dsp:sp modelId="{9827400A-A2B8-48BD-9867-B026BA329E85}">
      <dsp:nvSpPr>
        <dsp:cNvPr id="0" name=""/>
        <dsp:cNvSpPr/>
      </dsp:nvSpPr>
      <dsp:spPr>
        <a:xfrm>
          <a:off x="0" y="2278139"/>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Week 7</a:t>
          </a:r>
        </a:p>
      </dsp:txBody>
      <dsp:txXfrm>
        <a:off x="26452" y="2304591"/>
        <a:ext cx="1067285" cy="515315"/>
      </dsp:txXfrm>
    </dsp:sp>
    <dsp:sp modelId="{92DBA27F-0DD1-434C-A131-F82FF87C3D9C}">
      <dsp:nvSpPr>
        <dsp:cNvPr id="0" name=""/>
        <dsp:cNvSpPr/>
      </dsp:nvSpPr>
      <dsp:spPr>
        <a:xfrm>
          <a:off x="1120189" y="2846995"/>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Arctic Innovations and Technology </a:t>
          </a:r>
        </a:p>
      </dsp:txBody>
      <dsp:txXfrm>
        <a:off x="1120189" y="2846995"/>
        <a:ext cx="3188232" cy="541767"/>
      </dsp:txXfrm>
    </dsp:sp>
    <dsp:sp modelId="{67C9F5B7-9EE3-4717-AFFB-0243C23BAC11}">
      <dsp:nvSpPr>
        <dsp:cNvPr id="0" name=""/>
        <dsp:cNvSpPr/>
      </dsp:nvSpPr>
      <dsp:spPr>
        <a:xfrm>
          <a:off x="0" y="2846995"/>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Week 8</a:t>
          </a:r>
        </a:p>
      </dsp:txBody>
      <dsp:txXfrm>
        <a:off x="26452" y="2873447"/>
        <a:ext cx="1067285" cy="515315"/>
      </dsp:txXfrm>
    </dsp:sp>
    <dsp:sp modelId="{8EEC30F8-A540-4BAF-A425-C59A200F1DEE}">
      <dsp:nvSpPr>
        <dsp:cNvPr id="0" name=""/>
        <dsp:cNvSpPr/>
      </dsp:nvSpPr>
      <dsp:spPr>
        <a:xfrm>
          <a:off x="1120189" y="3415851"/>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Student Presentations Week</a:t>
          </a:r>
        </a:p>
      </dsp:txBody>
      <dsp:txXfrm>
        <a:off x="1120189" y="3415851"/>
        <a:ext cx="3188232" cy="541767"/>
      </dsp:txXfrm>
    </dsp:sp>
    <dsp:sp modelId="{76FBFE23-42C3-4E49-91EB-3593CDA585A2}">
      <dsp:nvSpPr>
        <dsp:cNvPr id="0" name=""/>
        <dsp:cNvSpPr/>
      </dsp:nvSpPr>
      <dsp:spPr>
        <a:xfrm>
          <a:off x="0" y="3415851"/>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Week 9</a:t>
          </a:r>
        </a:p>
      </dsp:txBody>
      <dsp:txXfrm>
        <a:off x="26452" y="3442303"/>
        <a:ext cx="1067285" cy="515315"/>
      </dsp:txXfrm>
    </dsp:sp>
    <dsp:sp modelId="{A2B2DDC8-6A07-4AC1-AA0B-B856AB398AEB}">
      <dsp:nvSpPr>
        <dsp:cNvPr id="0" name=""/>
        <dsp:cNvSpPr/>
      </dsp:nvSpPr>
      <dsp:spPr>
        <a:xfrm>
          <a:off x="1120189" y="3984707"/>
          <a:ext cx="3188232" cy="5417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385" tIns="32385" rIns="32385" bIns="32385" numCol="1" spcCol="1270" anchor="b" anchorCtr="0">
          <a:noAutofit/>
        </a:bodyPr>
        <a:lstStyle/>
        <a:p>
          <a:pPr marL="0" lvl="0" indent="0" algn="l" defTabSz="755650">
            <a:lnSpc>
              <a:spcPct val="90000"/>
            </a:lnSpc>
            <a:spcBef>
              <a:spcPct val="0"/>
            </a:spcBef>
            <a:spcAft>
              <a:spcPct val="35000"/>
            </a:spcAft>
            <a:buNone/>
          </a:pPr>
          <a:r>
            <a:rPr lang="en-US" sz="1700" kern="1200" dirty="0"/>
            <a:t>Program Wrap-Up and Professional Development Focus </a:t>
          </a:r>
        </a:p>
      </dsp:txBody>
      <dsp:txXfrm>
        <a:off x="1120189" y="3984707"/>
        <a:ext cx="3188232" cy="541767"/>
      </dsp:txXfrm>
    </dsp:sp>
    <dsp:sp modelId="{027931F4-AFDB-465F-AED7-EDA62F2B3E5C}">
      <dsp:nvSpPr>
        <dsp:cNvPr id="0" name=""/>
        <dsp:cNvSpPr/>
      </dsp:nvSpPr>
      <dsp:spPr>
        <a:xfrm>
          <a:off x="0" y="3984707"/>
          <a:ext cx="1120189" cy="541767"/>
        </a:xfrm>
        <a:prstGeom prst="round2SameRect">
          <a:avLst>
            <a:gd name="adj1" fmla="val 16670"/>
            <a:gd name="adj2" fmla="val 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Week 10</a:t>
          </a:r>
        </a:p>
      </dsp:txBody>
      <dsp:txXfrm>
        <a:off x="26452" y="4011159"/>
        <a:ext cx="1067285" cy="5153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8D31-B892-4ADE-BDA0-5C2434F4F3F9}">
      <dsp:nvSpPr>
        <dsp:cNvPr id="0" name=""/>
        <dsp:cNvSpPr/>
      </dsp:nvSpPr>
      <dsp:spPr>
        <a:xfrm>
          <a:off x="1056170" y="219192"/>
          <a:ext cx="3401314" cy="1181231"/>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24AD0-7A25-4B62-9245-E1D905B91815}">
      <dsp:nvSpPr>
        <dsp:cNvPr id="0" name=""/>
        <dsp:cNvSpPr/>
      </dsp:nvSpPr>
      <dsp:spPr>
        <a:xfrm>
          <a:off x="2432516" y="3111628"/>
          <a:ext cx="659169" cy="421868"/>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EC0D9-1810-46CE-AACE-9DB2B63A4FA0}">
      <dsp:nvSpPr>
        <dsp:cNvPr id="0" name=""/>
        <dsp:cNvSpPr/>
      </dsp:nvSpPr>
      <dsp:spPr>
        <a:xfrm>
          <a:off x="1180094" y="3496140"/>
          <a:ext cx="3164013" cy="599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u="sng" kern="1200" dirty="0"/>
            <a:t>Summer Onboarding Program</a:t>
          </a:r>
        </a:p>
      </dsp:txBody>
      <dsp:txXfrm>
        <a:off x="1180094" y="3496140"/>
        <a:ext cx="3164013" cy="599770"/>
      </dsp:txXfrm>
    </dsp:sp>
    <dsp:sp modelId="{A80A58B8-1C51-4332-A180-6663A007E276}">
      <dsp:nvSpPr>
        <dsp:cNvPr id="0" name=""/>
        <dsp:cNvSpPr/>
      </dsp:nvSpPr>
      <dsp:spPr>
        <a:xfrm>
          <a:off x="2292772" y="1491653"/>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solidFill>
                <a:srgbClr val="F8F8F8"/>
              </a:solidFill>
            </a:rPr>
            <a:t>Workforce and Professional Development Lectures</a:t>
          </a:r>
        </a:p>
      </dsp:txBody>
      <dsp:txXfrm>
        <a:off x="2466532" y="1665413"/>
        <a:ext cx="838985" cy="838985"/>
      </dsp:txXfrm>
    </dsp:sp>
    <dsp:sp modelId="{FEEE4BC7-CB09-44ED-A50B-D93D113D5916}">
      <dsp:nvSpPr>
        <dsp:cNvPr id="0" name=""/>
        <dsp:cNvSpPr/>
      </dsp:nvSpPr>
      <dsp:spPr>
        <a:xfrm>
          <a:off x="1418169" y="475088"/>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8F8F8"/>
              </a:solidFill>
            </a:rPr>
            <a:t>Independent Projects and Assignments</a:t>
          </a:r>
        </a:p>
      </dsp:txBody>
      <dsp:txXfrm>
        <a:off x="1591929" y="648848"/>
        <a:ext cx="838985" cy="838985"/>
      </dsp:txXfrm>
    </dsp:sp>
    <dsp:sp modelId="{1FC18A90-9EF4-C144-BECA-4CDD3B39776E}">
      <dsp:nvSpPr>
        <dsp:cNvPr id="0" name=""/>
        <dsp:cNvSpPr/>
      </dsp:nvSpPr>
      <dsp:spPr>
        <a:xfrm>
          <a:off x="2656633" y="314640"/>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8F8F8"/>
              </a:solidFill>
            </a:rPr>
            <a:t>Guest Presentations</a:t>
          </a:r>
        </a:p>
      </dsp:txBody>
      <dsp:txXfrm>
        <a:off x="2830393" y="488400"/>
        <a:ext cx="838985" cy="838985"/>
      </dsp:txXfrm>
    </dsp:sp>
    <dsp:sp modelId="{C7305D55-243B-4C8D-B164-AE76108F2BD0}">
      <dsp:nvSpPr>
        <dsp:cNvPr id="0" name=""/>
        <dsp:cNvSpPr/>
      </dsp:nvSpPr>
      <dsp:spPr>
        <a:xfrm>
          <a:off x="916426" y="74175"/>
          <a:ext cx="3691349" cy="2953079"/>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5/27/21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5/27/21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28</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9.xml"/><Relationship Id="rId6" Type="http://schemas.openxmlformats.org/officeDocument/2006/relationships/image" Target="../media/image27.jpeg"/><Relationship Id="rId5" Type="http://schemas.openxmlformats.org/officeDocument/2006/relationships/image" Target="../media/image26.jp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0.jpeg"/><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21.jpe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9292" y="2120712"/>
            <a:ext cx="7619750" cy="1484850"/>
          </a:xfrm>
        </p:spPr>
        <p:txBody>
          <a:bodyPr>
            <a:normAutofit fontScale="90000"/>
          </a:bodyPr>
          <a:lstStyle/>
          <a:p>
            <a:br>
              <a:rPr lang="en-US" sz="3600" dirty="0"/>
            </a:br>
            <a:r>
              <a:rPr lang="en-US" sz="3600" dirty="0"/>
              <a:t>ADAC Year 7 Annual Meeting</a:t>
            </a:r>
            <a:br>
              <a:rPr lang="en-US" sz="3600" dirty="0"/>
            </a:br>
            <a:r>
              <a:rPr lang="en-US" sz="2700" dirty="0">
                <a:solidFill>
                  <a:srgbClr val="00B0F0"/>
                </a:solidFill>
              </a:rPr>
              <a:t>...Via Conference Call, 2-3 June 2021</a:t>
            </a:r>
            <a:br>
              <a:rPr lang="en-US" sz="3600" dirty="0"/>
            </a:br>
            <a:r>
              <a:rPr lang="en-US" sz="3600" dirty="0"/>
              <a:t>ADAC Project Briefing</a:t>
            </a:r>
            <a:br>
              <a:rPr lang="en-US" sz="3600" dirty="0"/>
            </a:br>
            <a:r>
              <a:rPr lang="en-US" sz="3100" b="1" dirty="0">
                <a:solidFill>
                  <a:schemeClr val="accent1">
                    <a:lumMod val="60000"/>
                    <a:lumOff val="40000"/>
                  </a:schemeClr>
                </a:solidFill>
              </a:rPr>
              <a:t>ADAC’s Education Programs</a:t>
            </a:r>
            <a:endParaRPr lang="en-US" sz="3000" b="1" i="1" dirty="0">
              <a:solidFill>
                <a:schemeClr val="accent1">
                  <a:lumMod val="60000"/>
                  <a:lumOff val="40000"/>
                </a:schemeClr>
              </a:solidFill>
            </a:endParaRPr>
          </a:p>
        </p:txBody>
      </p:sp>
      <p:sp>
        <p:nvSpPr>
          <p:cNvPr id="4" name="Text Placeholder 3"/>
          <p:cNvSpPr>
            <a:spLocks noGrp="1"/>
          </p:cNvSpPr>
          <p:nvPr>
            <p:ph type="body" sz="quarter" idx="10"/>
          </p:nvPr>
        </p:nvSpPr>
        <p:spPr>
          <a:xfrm>
            <a:off x="1495300" y="3994863"/>
            <a:ext cx="7112672" cy="745303"/>
          </a:xfrm>
        </p:spPr>
        <p:txBody>
          <a:bodyPr>
            <a:normAutofit/>
          </a:bodyPr>
          <a:lstStyle/>
          <a:p>
            <a:r>
              <a:rPr lang="en-US" sz="1900" i="1" dirty="0" err="1">
                <a:solidFill>
                  <a:schemeClr val="tx2"/>
                </a:solidFill>
              </a:rPr>
              <a:t>Ellee</a:t>
            </a:r>
            <a:r>
              <a:rPr lang="en-US" sz="1900" i="1" dirty="0">
                <a:solidFill>
                  <a:schemeClr val="tx2"/>
                </a:solidFill>
              </a:rPr>
              <a:t> Matthews, ADAC Education &amp; Administrative Manager</a:t>
            </a:r>
          </a:p>
        </p:txBody>
      </p:sp>
      <p:pic>
        <p:nvPicPr>
          <p:cNvPr id="5" name="Picture 4"/>
          <p:cNvPicPr>
            <a:picLocks noChangeAspect="1"/>
          </p:cNvPicPr>
          <p:nvPr/>
        </p:nvPicPr>
        <p:blipFill rotWithShape="1">
          <a:blip r:embed="rId2"/>
          <a:srcRect t="16878" r="13270" b="12041"/>
          <a:stretch/>
        </p:blipFill>
        <p:spPr>
          <a:xfrm>
            <a:off x="8930112" y="2522975"/>
            <a:ext cx="2808782" cy="1702184"/>
          </a:xfrm>
          <a:prstGeom prst="rect">
            <a:avLst/>
          </a:prstGeom>
          <a:ln w="19050">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508419"/>
            <a:ext cx="2807208" cy="1872201"/>
          </a:xfrm>
          <a:prstGeom prst="rect">
            <a:avLst/>
          </a:prstGeom>
          <a:ln w="19050">
            <a:solidFill>
              <a:schemeClr val="tx1"/>
            </a:solidFill>
          </a:ln>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7"/>
            <a:ext cx="10713121" cy="1037138"/>
          </a:xfrm>
        </p:spPr>
        <p:txBody>
          <a:bodyPr>
            <a:normAutofit/>
          </a:bodyPr>
          <a:lstStyle/>
          <a:p>
            <a:r>
              <a:rPr lang="en-US" sz="3600" dirty="0"/>
              <a:t>ADAC Education Program: </a:t>
            </a:r>
            <a:r>
              <a:rPr lang="en-US" sz="3600" i="1" dirty="0"/>
              <a:t>Structure</a:t>
            </a:r>
            <a:endParaRPr lang="en-US" sz="2700" i="1" dirty="0">
              <a:solidFill>
                <a:srgbClr val="FFFF00"/>
              </a:solidFill>
            </a:endParaRPr>
          </a:p>
        </p:txBody>
      </p:sp>
      <p:sp>
        <p:nvSpPr>
          <p:cNvPr id="3" name="Content Placeholder 2"/>
          <p:cNvSpPr>
            <a:spLocks noGrp="1"/>
          </p:cNvSpPr>
          <p:nvPr>
            <p:ph idx="4294967295"/>
          </p:nvPr>
        </p:nvSpPr>
        <p:spPr>
          <a:xfrm>
            <a:off x="419238" y="1840999"/>
            <a:ext cx="2082224" cy="2436711"/>
          </a:xfrm>
        </p:spPr>
        <p:txBody>
          <a:bodyPr>
            <a:normAutofit fontScale="92500" lnSpcReduction="10000"/>
          </a:bodyPr>
          <a:lstStyle/>
          <a:p>
            <a:pPr marL="0" indent="0">
              <a:buNone/>
            </a:pPr>
            <a:r>
              <a:rPr lang="en-US" dirty="0"/>
              <a:t>The ADAC Education Program is comprised of two major components:</a:t>
            </a:r>
          </a:p>
          <a:p>
            <a:pPr marL="0" indent="0">
              <a:buNone/>
            </a:pPr>
            <a:endParaRPr lang="en-US" dirty="0"/>
          </a:p>
        </p:txBody>
      </p:sp>
      <p:graphicFrame>
        <p:nvGraphicFramePr>
          <p:cNvPr id="6" name="Content Placeholder 3"/>
          <p:cNvGraphicFramePr>
            <a:graphicFrameLocks/>
          </p:cNvGraphicFramePr>
          <p:nvPr/>
        </p:nvGraphicFramePr>
        <p:xfrm>
          <a:off x="3309834" y="1516375"/>
          <a:ext cx="8391610" cy="4059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98CDE701-7EF0-44C9-AD41-696E85751A96}"/>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CF82-A014-D648-80C7-D17CF5345A31}"/>
              </a:ext>
            </a:extLst>
          </p:cNvPr>
          <p:cNvSpPr>
            <a:spLocks noGrp="1"/>
          </p:cNvSpPr>
          <p:nvPr>
            <p:ph type="title"/>
          </p:nvPr>
        </p:nvSpPr>
        <p:spPr>
          <a:xfrm>
            <a:off x="838200" y="2485915"/>
            <a:ext cx="10515600" cy="2852737"/>
          </a:xfrm>
        </p:spPr>
        <p:txBody>
          <a:bodyPr/>
          <a:lstStyle/>
          <a:p>
            <a:r>
              <a:rPr lang="en-US" b="0" dirty="0"/>
              <a:t>ADAC’s Workforce Development (WFD) Fellowship Program</a:t>
            </a:r>
            <a:br>
              <a:rPr lang="en-US" b="0" dirty="0"/>
            </a:br>
            <a:endParaRPr lang="en-US" dirty="0"/>
          </a:p>
        </p:txBody>
      </p:sp>
      <p:sp>
        <p:nvSpPr>
          <p:cNvPr id="4" name="Rectangle 3">
            <a:extLst>
              <a:ext uri="{FF2B5EF4-FFF2-40B4-BE49-F238E27FC236}">
                <a16:creationId xmlns:a16="http://schemas.microsoft.com/office/drawing/2014/main" id="{F5DC1F79-2691-4992-896D-D32D4BF62A6D}"/>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810511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892281"/>
            <a:ext cx="5120114" cy="1460812"/>
          </a:xfrm>
        </p:spPr>
        <p:txBody>
          <a:bodyPr vert="horz" lIns="91440" tIns="45720" rIns="91440" bIns="45720" rtlCol="0" anchor="ctr">
            <a:normAutofit fontScale="90000"/>
          </a:bodyPr>
          <a:lstStyle/>
          <a:p>
            <a:r>
              <a:rPr lang="en-US" sz="3200" dirty="0">
                <a:latin typeface="+mj-lt"/>
              </a:rPr>
              <a:t>ADAC’s Workforce Development (WFD) Fellowship Program</a:t>
            </a:r>
            <a:br>
              <a:rPr lang="en-US" sz="3200" dirty="0">
                <a:latin typeface="+mj-lt"/>
              </a:rPr>
            </a:br>
            <a:endParaRPr lang="en-US" sz="3200" i="1" dirty="0">
              <a:latin typeface="+mj-lt"/>
            </a:endParaRPr>
          </a:p>
        </p:txBody>
      </p:sp>
      <p:cxnSp>
        <p:nvCxnSpPr>
          <p:cNvPr id="13" name="Straight Arrow Connector 12">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4294967295"/>
          </p:nvPr>
        </p:nvSpPr>
        <p:spPr>
          <a:xfrm>
            <a:off x="655321" y="2575034"/>
            <a:ext cx="5120113" cy="2815111"/>
          </a:xfrm>
        </p:spPr>
        <p:txBody>
          <a:bodyPr vert="horz" lIns="91440" tIns="45720" rIns="91440" bIns="45720" rtlCol="0">
            <a:normAutofit fontScale="70000" lnSpcReduction="20000"/>
          </a:bodyPr>
          <a:lstStyle/>
          <a:p>
            <a:pPr>
              <a:lnSpc>
                <a:spcPct val="90000"/>
              </a:lnSpc>
            </a:pPr>
            <a:r>
              <a:rPr lang="en-US" sz="2400" u="sng" dirty="0">
                <a:latin typeface="+mn-lt"/>
              </a:rPr>
              <a:t>Project Principal Investigator</a:t>
            </a:r>
            <a:r>
              <a:rPr lang="en-US" sz="2400" dirty="0">
                <a:latin typeface="+mn-lt"/>
              </a:rPr>
              <a:t>: </a:t>
            </a:r>
            <a:r>
              <a:rPr lang="en-US" sz="2400" dirty="0" err="1">
                <a:latin typeface="+mn-lt"/>
              </a:rPr>
              <a:t>Ellee</a:t>
            </a:r>
            <a:r>
              <a:rPr lang="en-US" sz="2400" dirty="0">
                <a:latin typeface="+mn-lt"/>
              </a:rPr>
              <a:t> Matthews (UAA)</a:t>
            </a:r>
          </a:p>
          <a:p>
            <a:pPr marL="0" indent="0">
              <a:lnSpc>
                <a:spcPct val="90000"/>
              </a:lnSpc>
              <a:buNone/>
            </a:pPr>
            <a:endParaRPr lang="en-US" sz="2400" dirty="0">
              <a:latin typeface="+mn-lt"/>
            </a:endParaRPr>
          </a:p>
          <a:p>
            <a:pPr>
              <a:lnSpc>
                <a:spcPct val="90000"/>
              </a:lnSpc>
            </a:pPr>
            <a:r>
              <a:rPr lang="en-US" sz="2400" u="sng" dirty="0">
                <a:latin typeface="+mn-lt"/>
              </a:rPr>
              <a:t>Lead Institution</a:t>
            </a:r>
            <a:r>
              <a:rPr lang="en-US" sz="2400" dirty="0">
                <a:latin typeface="+mn-lt"/>
              </a:rPr>
              <a:t>: University of Alaska Anchorage (UAA)(SME)</a:t>
            </a:r>
          </a:p>
          <a:p>
            <a:pPr marL="0" indent="0">
              <a:lnSpc>
                <a:spcPct val="90000"/>
              </a:lnSpc>
              <a:buNone/>
            </a:pPr>
            <a:endParaRPr lang="en-US" sz="2400" dirty="0">
              <a:latin typeface="+mn-lt"/>
            </a:endParaRPr>
          </a:p>
          <a:p>
            <a:pPr>
              <a:lnSpc>
                <a:spcPct val="90000"/>
              </a:lnSpc>
            </a:pPr>
            <a:r>
              <a:rPr lang="en-US" sz="2400" u="sng" dirty="0">
                <a:latin typeface="+mn-lt"/>
              </a:rPr>
              <a:t>Supporting Institutions</a:t>
            </a:r>
            <a:r>
              <a:rPr lang="en-US" sz="2400" dirty="0">
                <a:latin typeface="+mn-lt"/>
              </a:rPr>
              <a:t>: </a:t>
            </a:r>
          </a:p>
          <a:p>
            <a:pPr lvl="1">
              <a:lnSpc>
                <a:spcPct val="90000"/>
              </a:lnSpc>
            </a:pPr>
            <a:r>
              <a:rPr lang="en-US" sz="2000" dirty="0">
                <a:latin typeface="+mn-lt"/>
              </a:rPr>
              <a:t>The University of Texas El Paso (MSI)</a:t>
            </a:r>
          </a:p>
          <a:p>
            <a:pPr lvl="1">
              <a:lnSpc>
                <a:spcPct val="90000"/>
              </a:lnSpc>
            </a:pPr>
            <a:r>
              <a:rPr lang="en-US" sz="2000" dirty="0">
                <a:latin typeface="+mn-lt"/>
              </a:rPr>
              <a:t>The University of Alaska Fairbanks (SME)</a:t>
            </a:r>
          </a:p>
          <a:p>
            <a:pPr lvl="1">
              <a:lnSpc>
                <a:spcPct val="90000"/>
              </a:lnSpc>
            </a:pPr>
            <a:r>
              <a:rPr lang="en-US" sz="2000" dirty="0">
                <a:latin typeface="+mn-lt"/>
              </a:rPr>
              <a:t>The University of New Hampshire </a:t>
            </a:r>
          </a:p>
          <a:p>
            <a:pPr lvl="1">
              <a:lnSpc>
                <a:spcPct val="90000"/>
              </a:lnSpc>
            </a:pPr>
            <a:r>
              <a:rPr lang="en-US" sz="2000" dirty="0">
                <a:latin typeface="+mn-lt"/>
              </a:rPr>
              <a:t>The University of New Orleans</a:t>
            </a:r>
          </a:p>
          <a:p>
            <a:pPr marL="0" indent="0">
              <a:lnSpc>
                <a:spcPct val="90000"/>
              </a:lnSpc>
              <a:buNone/>
            </a:pPr>
            <a:endParaRPr lang="en-US" sz="2400" dirty="0">
              <a:latin typeface="+mn-lt"/>
            </a:endParaRPr>
          </a:p>
          <a:p>
            <a:pPr>
              <a:lnSpc>
                <a:spcPct val="90000"/>
              </a:lnSpc>
            </a:pPr>
            <a:r>
              <a:rPr lang="en-US" sz="2400" u="sng" dirty="0">
                <a:latin typeface="+mn-lt"/>
              </a:rPr>
              <a:t>Supporting Team</a:t>
            </a:r>
            <a:r>
              <a:rPr lang="en-US" sz="2400" dirty="0">
                <a:latin typeface="+mn-lt"/>
              </a:rPr>
              <a:t>: Randy “Church” Kee, Dr. Douglas Causey, and Jason “Olaf” Roe</a:t>
            </a:r>
          </a:p>
          <a:p>
            <a:pPr>
              <a:lnSpc>
                <a:spcPct val="90000"/>
              </a:lnSpc>
            </a:pPr>
            <a:endParaRPr lang="en-US" sz="1800" dirty="0">
              <a:latin typeface="+mn-lt"/>
            </a:endParaRPr>
          </a:p>
        </p:txBody>
      </p:sp>
      <p:pic>
        <p:nvPicPr>
          <p:cNvPr id="8" name="Picture 7" descr="Two people looking at a computer screen&#10;&#10;Description automatically generated with medium confidence">
            <a:extLst>
              <a:ext uri="{FF2B5EF4-FFF2-40B4-BE49-F238E27FC236}">
                <a16:creationId xmlns:a16="http://schemas.microsoft.com/office/drawing/2014/main" id="{4A559D30-AE6C-EB44-AAB7-52180D96B1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77" r="29276"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angle 6">
            <a:extLst>
              <a:ext uri="{FF2B5EF4-FFF2-40B4-BE49-F238E27FC236}">
                <a16:creationId xmlns:a16="http://schemas.microsoft.com/office/drawing/2014/main" id="{C35A35C0-8417-4974-BB72-8920EB880D08}"/>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304632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10" y="378439"/>
            <a:ext cx="7681078" cy="418699"/>
          </a:xfrm>
        </p:spPr>
        <p:txBody>
          <a:bodyPr anchor="ctr">
            <a:normAutofit fontScale="90000"/>
          </a:bodyPr>
          <a:lstStyle/>
          <a:p>
            <a:pPr algn="ctr"/>
            <a:r>
              <a:rPr lang="en-US" dirty="0"/>
              <a:t>Workforce Development (WFD) Fellowship Program</a:t>
            </a:r>
          </a:p>
        </p:txBody>
      </p:sp>
      <p:sp>
        <p:nvSpPr>
          <p:cNvPr id="4" name="Text Placeholder 3"/>
          <p:cNvSpPr>
            <a:spLocks noGrp="1"/>
          </p:cNvSpPr>
          <p:nvPr>
            <p:ph type="body" sz="half" idx="2"/>
          </p:nvPr>
        </p:nvSpPr>
        <p:spPr>
          <a:xfrm>
            <a:off x="240632" y="819442"/>
            <a:ext cx="7161195" cy="4897964"/>
          </a:xfrm>
        </p:spPr>
        <p:txBody>
          <a:bodyPr>
            <a:normAutofit/>
          </a:bodyPr>
          <a:lstStyle/>
          <a:p>
            <a:r>
              <a:rPr lang="en-US" sz="1700" dirty="0"/>
              <a:t>ADAC’s WFD Fellows are funded via a DHS S&amp;T OUP Cooperative Grant</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b="1" u="sng" dirty="0">
                <a:solidFill>
                  <a:schemeClr val="accent1">
                    <a:lumMod val="60000"/>
                    <a:lumOff val="40000"/>
                  </a:schemeClr>
                </a:solidFill>
                <a:cs typeface="Arial" charset="0"/>
              </a:rPr>
              <a:t>Project Objectives:</a:t>
            </a:r>
          </a:p>
          <a:p>
            <a:pPr marL="285750" indent="-285750">
              <a:buFont typeface="Arial" panose="020B0604020202020204" pitchFamily="34" charset="0"/>
              <a:buChar char="•"/>
              <a:defRPr/>
            </a:pPr>
            <a:r>
              <a:rPr lang="en-US" altLang="en-US" dirty="0">
                <a:solidFill>
                  <a:schemeClr val="bg1">
                    <a:lumMod val="10000"/>
                    <a:lumOff val="90000"/>
                  </a:schemeClr>
                </a:solidFill>
              </a:rPr>
              <a:t>Attract the highest caliber undergraduate and graduate students to our education programs.</a:t>
            </a:r>
          </a:p>
          <a:p>
            <a:pPr marL="285750" indent="-285750">
              <a:buFont typeface="Arial" panose="020B0604020202020204" pitchFamily="34" charset="0"/>
              <a:buChar char="•"/>
              <a:defRPr/>
            </a:pPr>
            <a:r>
              <a:rPr lang="en-US" dirty="0">
                <a:solidFill>
                  <a:schemeClr val="bg1">
                    <a:lumMod val="10000"/>
                    <a:lumOff val="90000"/>
                  </a:schemeClr>
                </a:solidFill>
              </a:rPr>
              <a:t>Nurture and train these students for careers in DHS — related applied fields of science and technology.</a:t>
            </a:r>
          </a:p>
          <a:p>
            <a:pPr marL="285750" indent="-285750">
              <a:buFont typeface="Arial" panose="020B0604020202020204" pitchFamily="34" charset="0"/>
              <a:buChar char="•"/>
              <a:defRPr/>
            </a:pPr>
            <a:r>
              <a:rPr lang="en-US" dirty="0">
                <a:solidFill>
                  <a:schemeClr val="bg1">
                    <a:lumMod val="10000"/>
                    <a:lumOff val="90000"/>
                  </a:schemeClr>
                </a:solidFill>
              </a:rPr>
              <a:t>Provide students opportunities for direct involvement in DHS operations and embedded research among our DHS collaborators and stakeholders.</a:t>
            </a:r>
          </a:p>
          <a:p>
            <a:pPr marL="285750" indent="-285750">
              <a:buFont typeface="Arial" panose="020B0604020202020204" pitchFamily="34" charset="0"/>
              <a:buChar char="•"/>
              <a:defRPr/>
            </a:pPr>
            <a:r>
              <a:rPr lang="en-US" dirty="0">
                <a:solidFill>
                  <a:schemeClr val="bg1">
                    <a:lumMod val="10000"/>
                    <a:lumOff val="90000"/>
                  </a:schemeClr>
                </a:solidFill>
              </a:rPr>
              <a:t>Provide education and mentorship to students that leads to timely completion of degrees and fulfilling careers in DHS Enterprise or related fields.</a:t>
            </a:r>
          </a:p>
          <a:p>
            <a:pPr>
              <a:defRPr/>
            </a:pPr>
            <a:endParaRPr lang="en-US" dirty="0">
              <a:solidFill>
                <a:schemeClr val="bg1">
                  <a:lumMod val="10000"/>
                  <a:lumOff val="90000"/>
                </a:schemeClr>
              </a:solidFill>
            </a:endParaRPr>
          </a:p>
          <a:p>
            <a:pPr marL="228600" indent="-171450">
              <a:spcAft>
                <a:spcPts val="600"/>
              </a:spcAft>
              <a:defRPr/>
            </a:pPr>
            <a:r>
              <a:rPr lang="en-US" altLang="en-US" b="1" u="sng" dirty="0">
                <a:solidFill>
                  <a:schemeClr val="accent1">
                    <a:lumMod val="60000"/>
                    <a:lumOff val="40000"/>
                  </a:schemeClr>
                </a:solidFill>
                <a:cs typeface="Arial" charset="0"/>
              </a:rPr>
              <a:t>Potential Impact:</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growth of highly skilled workforce for Homeland Security agencies.</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capability of US Coast Guard operator and in support of USCG missions in the Arctic. </a:t>
            </a:r>
          </a:p>
          <a:p>
            <a:endParaRPr lang="en-US" dirty="0"/>
          </a:p>
        </p:txBody>
      </p:sp>
      <p:graphicFrame>
        <p:nvGraphicFramePr>
          <p:cNvPr id="3" name="Diagram 2"/>
          <p:cNvGraphicFramePr/>
          <p:nvPr/>
        </p:nvGraphicFramePr>
        <p:xfrm>
          <a:off x="7401828" y="1871931"/>
          <a:ext cx="4261086" cy="3393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3C668D2D-C96E-C54B-93A4-E9C15A616426}"/>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499781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6509" y="441859"/>
            <a:ext cx="10684043" cy="515464"/>
          </a:xfrm>
        </p:spPr>
        <p:txBody>
          <a:bodyPr>
            <a:normAutofit fontScale="90000"/>
          </a:bodyPr>
          <a:lstStyle/>
          <a:p>
            <a:r>
              <a:rPr lang="en-US" sz="3600" dirty="0"/>
              <a:t>ADAC Education Program: </a:t>
            </a:r>
            <a:r>
              <a:rPr lang="en-US" sz="3600" i="1" dirty="0"/>
              <a:t>Eligibility, Commitment, &amp; Support</a:t>
            </a:r>
          </a:p>
        </p:txBody>
      </p:sp>
      <p:sp>
        <p:nvSpPr>
          <p:cNvPr id="3" name="Content Placeholder 2"/>
          <p:cNvSpPr>
            <a:spLocks noGrp="1"/>
          </p:cNvSpPr>
          <p:nvPr>
            <p:ph idx="4294967295"/>
          </p:nvPr>
        </p:nvSpPr>
        <p:spPr>
          <a:xfrm>
            <a:off x="262760" y="1027631"/>
            <a:ext cx="11435254" cy="313548"/>
          </a:xfrm>
        </p:spPr>
        <p:txBody>
          <a:bodyPr>
            <a:noAutofit/>
          </a:bodyPr>
          <a:lstStyle/>
          <a:p>
            <a:pPr marL="0" indent="0">
              <a:buNone/>
            </a:pPr>
            <a:r>
              <a:rPr lang="en-US" sz="1400" dirty="0">
                <a:solidFill>
                  <a:schemeClr val="accent1">
                    <a:lumMod val="60000"/>
                    <a:lumOff val="40000"/>
                  </a:schemeClr>
                </a:solidFill>
              </a:rPr>
              <a:t>A</a:t>
            </a:r>
            <a:r>
              <a:rPr lang="en-US" sz="1400" b="1" dirty="0">
                <a:solidFill>
                  <a:schemeClr val="accent1">
                    <a:lumMod val="60000"/>
                    <a:lumOff val="40000"/>
                  </a:schemeClr>
                </a:solidFill>
              </a:rPr>
              <a:t>DAC Education Program is open to undergraduate, graduate and advanced graduate students. The following apply to all fellows and interns</a:t>
            </a:r>
            <a:r>
              <a:rPr lang="en-US" sz="1600" b="1" dirty="0">
                <a:solidFill>
                  <a:schemeClr val="accent1">
                    <a:lumMod val="60000"/>
                    <a:lumOff val="40000"/>
                  </a:schemeClr>
                </a:solidFill>
              </a:rPr>
              <a:t>:</a:t>
            </a:r>
          </a:p>
          <a:p>
            <a:pPr marL="0" indent="0">
              <a:buNone/>
            </a:pPr>
            <a:endParaRPr lang="en-US" sz="1700" dirty="0"/>
          </a:p>
        </p:txBody>
      </p:sp>
      <p:sp>
        <p:nvSpPr>
          <p:cNvPr id="5" name="Content Placeholder 2"/>
          <p:cNvSpPr txBox="1">
            <a:spLocks/>
          </p:cNvSpPr>
          <p:nvPr/>
        </p:nvSpPr>
        <p:spPr>
          <a:xfrm>
            <a:off x="262760" y="1500172"/>
            <a:ext cx="3292076" cy="4091331"/>
          </a:xfrm>
          <a:prstGeom prst="rect">
            <a:avLst/>
          </a:prstGeom>
          <a:solidFill>
            <a:schemeClr val="bg1"/>
          </a:solidFill>
          <a:ln w="38100">
            <a:solidFill>
              <a:srgbClr val="34507A"/>
            </a:solidFill>
          </a:ln>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i="1" u="sng" dirty="0"/>
              <a:t>Eligibility requirements:</a:t>
            </a:r>
            <a:endParaRPr lang="en-US" sz="2400" i="1" dirty="0"/>
          </a:p>
          <a:p>
            <a:pPr marL="0" indent="0">
              <a:lnSpc>
                <a:spcPct val="150000"/>
              </a:lnSpc>
              <a:buFont typeface="Arial" panose="020B0604020202020204" pitchFamily="34" charset="0"/>
              <a:buNone/>
            </a:pPr>
            <a:r>
              <a:rPr lang="en-US" sz="2400" i="1" dirty="0">
                <a:solidFill>
                  <a:schemeClr val="accent2">
                    <a:lumMod val="75000"/>
                  </a:schemeClr>
                </a:solidFill>
              </a:rPr>
              <a:t>◦</a:t>
            </a:r>
            <a:r>
              <a:rPr lang="en-US" sz="2400" i="1" dirty="0"/>
              <a:t> </a:t>
            </a:r>
            <a:r>
              <a:rPr lang="en-US" sz="2200" dirty="0"/>
              <a:t>U.S. citizenship</a:t>
            </a:r>
          </a:p>
          <a:p>
            <a:pPr marL="0" indent="0">
              <a:lnSpc>
                <a:spcPct val="150000"/>
              </a:lnSpc>
              <a:buNone/>
            </a:pPr>
            <a:r>
              <a:rPr lang="en-US" sz="2000" i="1" dirty="0">
                <a:solidFill>
                  <a:schemeClr val="accent2">
                    <a:lumMod val="75000"/>
                  </a:schemeClr>
                </a:solidFill>
              </a:rPr>
              <a:t>◦</a:t>
            </a:r>
            <a:r>
              <a:rPr lang="en-US" sz="2000" i="1" dirty="0"/>
              <a:t> </a:t>
            </a:r>
            <a:r>
              <a:rPr lang="en-US" sz="2200" dirty="0"/>
              <a:t>STEM major</a:t>
            </a:r>
            <a:br>
              <a:rPr lang="en-US" sz="2200" dirty="0"/>
            </a:br>
            <a:r>
              <a:rPr lang="en-US" sz="2000" i="1" dirty="0">
                <a:solidFill>
                  <a:schemeClr val="accent2">
                    <a:lumMod val="75000"/>
                  </a:schemeClr>
                </a:solidFill>
              </a:rPr>
              <a:t>◦</a:t>
            </a:r>
            <a:r>
              <a:rPr lang="en-US" sz="2000" i="1" dirty="0"/>
              <a:t> </a:t>
            </a:r>
            <a:r>
              <a:rPr lang="en-US" sz="2200" dirty="0"/>
              <a:t>Clear background check</a:t>
            </a:r>
          </a:p>
          <a:p>
            <a:pPr marL="0" indent="0">
              <a:buNone/>
            </a:pPr>
            <a:r>
              <a:rPr lang="en-US" sz="2000" i="1" dirty="0">
                <a:solidFill>
                  <a:schemeClr val="accent2">
                    <a:lumMod val="75000"/>
                  </a:schemeClr>
                </a:solidFill>
              </a:rPr>
              <a:t>◦</a:t>
            </a:r>
            <a:r>
              <a:rPr lang="en-US" sz="2000" i="1" dirty="0"/>
              <a:t> </a:t>
            </a:r>
            <a:r>
              <a:rPr lang="en-US" sz="2200" dirty="0"/>
              <a:t>Achieve &amp; maintain a cumulative GPA of 3.30</a:t>
            </a:r>
          </a:p>
        </p:txBody>
      </p:sp>
      <p:sp>
        <p:nvSpPr>
          <p:cNvPr id="7" name="Content Placeholder 2"/>
          <p:cNvSpPr txBox="1">
            <a:spLocks/>
          </p:cNvSpPr>
          <p:nvPr/>
        </p:nvSpPr>
        <p:spPr>
          <a:xfrm>
            <a:off x="7988900" y="1500172"/>
            <a:ext cx="3709114" cy="4209357"/>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u="sng" dirty="0">
                <a:latin typeface="Franklin Gothic Book" panose="020B0503020102020204" pitchFamily="34" charset="0"/>
              </a:rPr>
              <a:t>Support:</a:t>
            </a:r>
            <a:br>
              <a:rPr lang="en-US" i="1" u="sng" dirty="0">
                <a:latin typeface="Franklin Gothic Book" panose="020B0503020102020204" pitchFamily="34" charset="0"/>
              </a:rPr>
            </a:br>
            <a:r>
              <a:rPr lang="en-US" sz="2000" dirty="0">
                <a:solidFill>
                  <a:schemeClr val="accent2">
                    <a:lumMod val="75000"/>
                  </a:schemeClr>
                </a:solidFill>
              </a:rPr>
              <a:t>◦</a:t>
            </a:r>
            <a:r>
              <a:rPr lang="en-US" sz="2000" i="1" dirty="0">
                <a:solidFill>
                  <a:schemeClr val="accent2">
                    <a:lumMod val="75000"/>
                  </a:schemeClr>
                </a:solidFill>
              </a:rPr>
              <a:t> </a:t>
            </a:r>
            <a:r>
              <a:rPr lang="en-US" sz="2200" dirty="0">
                <a:latin typeface="Franklin Gothic Book" panose="020B0503020102020204" pitchFamily="34" charset="0"/>
              </a:rPr>
              <a:t>Monthly stipend and tuition support (fall &amp; spring semesters only) at defined levels for undergraduate &amp; graduate students.</a:t>
            </a:r>
          </a:p>
          <a:p>
            <a:pPr marL="0" indent="0">
              <a:buNone/>
            </a:pPr>
            <a:r>
              <a:rPr lang="en-US" sz="2000" dirty="0">
                <a:solidFill>
                  <a:schemeClr val="accent2">
                    <a:lumMod val="75000"/>
                  </a:schemeClr>
                </a:solidFill>
              </a:rPr>
              <a:t>◦</a:t>
            </a:r>
            <a:r>
              <a:rPr lang="en-US" sz="2000" i="1" dirty="0">
                <a:solidFill>
                  <a:schemeClr val="accent2">
                    <a:lumMod val="75000"/>
                  </a:schemeClr>
                </a:solidFill>
              </a:rPr>
              <a:t>  </a:t>
            </a:r>
            <a:r>
              <a:rPr lang="en-US" sz="2200" dirty="0">
                <a:latin typeface="Franklin Gothic Book" panose="020B0503020102020204" pitchFamily="34" charset="0"/>
              </a:rPr>
              <a:t>Assistance in securing a 10-week internship for two summers.</a:t>
            </a:r>
            <a:br>
              <a:rPr lang="en-US" sz="2200" dirty="0">
                <a:latin typeface="Franklin Gothic Book" panose="020B0503020102020204" pitchFamily="34" charset="0"/>
              </a:rPr>
            </a:br>
            <a:r>
              <a:rPr lang="en-US" sz="2200" dirty="0">
                <a:latin typeface="Franklin Gothic Book" panose="020B0503020102020204" pitchFamily="34" charset="0"/>
              </a:rPr>
              <a:t> </a:t>
            </a:r>
            <a:br>
              <a:rPr lang="en-US" sz="2200" dirty="0">
                <a:latin typeface="Franklin Gothic Book" panose="020B0503020102020204" pitchFamily="34" charset="0"/>
              </a:rPr>
            </a:br>
            <a:r>
              <a:rPr lang="en-US" sz="2000" dirty="0">
                <a:solidFill>
                  <a:schemeClr val="accent2">
                    <a:lumMod val="75000"/>
                  </a:schemeClr>
                </a:solidFill>
              </a:rPr>
              <a:t>◦</a:t>
            </a:r>
            <a:r>
              <a:rPr lang="en-US" sz="2000" i="1" dirty="0">
                <a:solidFill>
                  <a:schemeClr val="accent2">
                    <a:lumMod val="75000"/>
                  </a:schemeClr>
                </a:solidFill>
              </a:rPr>
              <a:t> </a:t>
            </a:r>
            <a:r>
              <a:rPr lang="en-US" sz="2200" dirty="0">
                <a:latin typeface="Franklin Gothic Book" panose="020B0503020102020204" pitchFamily="34" charset="0"/>
              </a:rPr>
              <a:t>Mentoring and professional development through ADAC network.</a:t>
            </a:r>
          </a:p>
        </p:txBody>
      </p:sp>
      <p:sp>
        <p:nvSpPr>
          <p:cNvPr id="9" name="Content Placeholder 2"/>
          <p:cNvSpPr txBox="1">
            <a:spLocks/>
          </p:cNvSpPr>
          <p:nvPr/>
        </p:nvSpPr>
        <p:spPr>
          <a:xfrm>
            <a:off x="4165861" y="1500172"/>
            <a:ext cx="3212014" cy="5072158"/>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i="1" u="sng" dirty="0">
                <a:latin typeface="Franklin Gothic Book" panose="020B0503020102020204" pitchFamily="34" charset="0"/>
              </a:rPr>
              <a:t>Commitment:</a:t>
            </a:r>
            <a:br>
              <a:rPr lang="en-US" i="1" u="sng" dirty="0">
                <a:latin typeface="Franklin Gothic Book" panose="020B0503020102020204" pitchFamily="34" charset="0"/>
              </a:rPr>
            </a:br>
            <a:r>
              <a:rPr lang="en-US" dirty="0">
                <a:solidFill>
                  <a:schemeClr val="accent2">
                    <a:lumMod val="75000"/>
                  </a:schemeClr>
                </a:solidFill>
              </a:rPr>
              <a:t>◦ </a:t>
            </a:r>
            <a:r>
              <a:rPr lang="en-US" sz="2200" dirty="0">
                <a:latin typeface="Franklin Gothic Book" panose="020B0503020102020204" pitchFamily="34" charset="0"/>
              </a:rPr>
              <a:t>Complete two 10-week summer internships while in the program.</a:t>
            </a:r>
          </a:p>
          <a:p>
            <a:pPr marL="0" indent="0">
              <a:spcBef>
                <a:spcPts val="600"/>
              </a:spcBef>
              <a:buNone/>
            </a:pPr>
            <a:br>
              <a:rPr lang="en-US" sz="2200" dirty="0">
                <a:latin typeface="Franklin Gothic Book" panose="020B0503020102020204" pitchFamily="34" charset="0"/>
              </a:rPr>
            </a:br>
            <a:r>
              <a:rPr lang="en-US" dirty="0">
                <a:solidFill>
                  <a:schemeClr val="accent2">
                    <a:lumMod val="75000"/>
                  </a:schemeClr>
                </a:solidFill>
              </a:rPr>
              <a:t>◦ </a:t>
            </a:r>
            <a:r>
              <a:rPr lang="en-US" sz="2200" dirty="0">
                <a:latin typeface="Franklin Gothic Book" panose="020B0503020102020204" pitchFamily="34" charset="0"/>
              </a:rPr>
              <a:t>Actively seek and obtain employment in the Homeland Security Enterprise or a related field for at least  one year after graduation.</a:t>
            </a:r>
            <a:br>
              <a:rPr lang="en-US" sz="2200" dirty="0">
                <a:latin typeface="Franklin Gothic Book" panose="020B0503020102020204" pitchFamily="34" charset="0"/>
              </a:rPr>
            </a:br>
            <a:br>
              <a:rPr lang="en-US" sz="2200" dirty="0">
                <a:latin typeface="Franklin Gothic Book" panose="020B0503020102020204" pitchFamily="34" charset="0"/>
              </a:rPr>
            </a:br>
            <a:r>
              <a:rPr lang="en-US" sz="1800" i="1" dirty="0">
                <a:latin typeface="Franklin Gothic Book" panose="020B0503020102020204" pitchFamily="34" charset="0"/>
              </a:rPr>
              <a:t>Note: </a:t>
            </a:r>
            <a:r>
              <a:rPr lang="en-US" sz="1600" i="1" dirty="0">
                <a:latin typeface="Franklin Gothic Book" panose="020B0503020102020204" pitchFamily="34" charset="0"/>
              </a:rPr>
              <a:t>Employment can be at the state, federal or local level. Undergraduate Fellows can also defer employment to attend graduate school</a:t>
            </a:r>
            <a:r>
              <a:rPr lang="en-US" sz="1800" dirty="0">
                <a:latin typeface="Franklin Gothic Book" panose="020B0503020102020204" pitchFamily="34" charset="0"/>
              </a:rPr>
              <a:t>. </a:t>
            </a:r>
            <a:endParaRPr lang="en-US" sz="2000" dirty="0">
              <a:latin typeface="Franklin Gothic Book" panose="020B0503020102020204" pitchFamily="34" charset="0"/>
            </a:endParaRPr>
          </a:p>
        </p:txBody>
      </p:sp>
      <p:sp>
        <p:nvSpPr>
          <p:cNvPr id="10" name="Rectangle 9">
            <a:extLst>
              <a:ext uri="{FF2B5EF4-FFF2-40B4-BE49-F238E27FC236}">
                <a16:creationId xmlns:a16="http://schemas.microsoft.com/office/drawing/2014/main" id="{5E6008DF-F745-A448-92E1-ACDE87C6BC71}"/>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502780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22734" y="307777"/>
            <a:ext cx="9175230" cy="593726"/>
          </a:xfrm>
        </p:spPr>
        <p:txBody>
          <a:bodyPr/>
          <a:lstStyle/>
          <a:p>
            <a:r>
              <a:rPr lang="en-US" dirty="0"/>
              <a:t>Program Year 7 </a:t>
            </a:r>
            <a:r>
              <a:rPr lang="en-US" sz="3200" b="0" dirty="0">
                <a:solidFill>
                  <a:schemeClr val="bg1">
                    <a:lumMod val="10000"/>
                    <a:lumOff val="90000"/>
                  </a:schemeClr>
                </a:solidFill>
              </a:rPr>
              <a:t>WFD Fellowship Milestones </a:t>
            </a:r>
            <a:r>
              <a:rPr lang="en-US" dirty="0"/>
              <a:t>&amp; Metrics</a:t>
            </a:r>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32500" lnSpcReduction="20000"/>
          </a:bodyPr>
          <a:lstStyle/>
          <a:p>
            <a:pPr marL="285750" indent="-285750">
              <a:lnSpc>
                <a:spcPct val="150000"/>
              </a:lnSpc>
            </a:pPr>
            <a:r>
              <a:rPr lang="en-US" sz="4800" b="1" dirty="0"/>
              <a:t>Outreach &amp; Exchange </a:t>
            </a:r>
            <a:endParaRPr lang="en-US" sz="4800" dirty="0"/>
          </a:p>
          <a:p>
            <a:pPr marL="742950" lvl="1" indent="-285750">
              <a:lnSpc>
                <a:spcPct val="150000"/>
              </a:lnSpc>
            </a:pPr>
            <a:r>
              <a:rPr lang="en-US" sz="4400" dirty="0"/>
              <a:t>Participate in professional exchanges and outreach activities, this includes workshops (Arctic </a:t>
            </a:r>
            <a:r>
              <a:rPr lang="en-US" sz="4400" dirty="0" err="1"/>
              <a:t>IoNS</a:t>
            </a:r>
            <a:r>
              <a:rPr lang="en-US" sz="4400" dirty="0"/>
              <a:t>, </a:t>
            </a:r>
            <a:r>
              <a:rPr lang="en-US" sz="4400" dirty="0" err="1"/>
              <a:t>MaLTE</a:t>
            </a:r>
            <a:r>
              <a:rPr lang="en-US" sz="4400" dirty="0"/>
              <a:t>, local or national research symposiums), and Center meetings with DHS constituents.  </a:t>
            </a:r>
          </a:p>
          <a:p>
            <a:pPr marL="285750" indent="-285750">
              <a:lnSpc>
                <a:spcPct val="150000"/>
              </a:lnSpc>
            </a:pPr>
            <a:r>
              <a:rPr lang="en-US" sz="4800" b="1" dirty="0"/>
              <a:t>Center Activities</a:t>
            </a:r>
          </a:p>
          <a:p>
            <a:pPr marL="742950" lvl="1" indent="-285750">
              <a:lnSpc>
                <a:spcPct val="150000"/>
              </a:lnSpc>
            </a:pPr>
            <a:r>
              <a:rPr lang="en-US" sz="4400" dirty="0"/>
              <a:t>Attend monthly meetings with Center Leadership.</a:t>
            </a:r>
          </a:p>
          <a:p>
            <a:pPr marL="742950" lvl="1" indent="-285750">
              <a:lnSpc>
                <a:spcPct val="150000"/>
              </a:lnSpc>
            </a:pPr>
            <a:r>
              <a:rPr lang="en-US" sz="4400" dirty="0"/>
              <a:t>In collaboration with Project PI’s and ADAC Education &amp; Administrative Manager, develop individual student work plans for their corresponding projects. </a:t>
            </a:r>
          </a:p>
          <a:p>
            <a:pPr marL="285750" indent="-285750">
              <a:lnSpc>
                <a:spcPct val="150000"/>
              </a:lnSpc>
            </a:pPr>
            <a:r>
              <a:rPr lang="en-US" sz="4800" b="1" dirty="0"/>
              <a:t>Summer Internships </a:t>
            </a:r>
          </a:p>
          <a:p>
            <a:pPr marL="742950" lvl="1" indent="-285750">
              <a:lnSpc>
                <a:spcPct val="150000"/>
              </a:lnSpc>
            </a:pPr>
            <a:r>
              <a:rPr lang="en-US" sz="4400" dirty="0"/>
              <a:t>Participate in one 10-week summer internship (two/summer during Fellowship).</a:t>
            </a:r>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428479" y="1684582"/>
            <a:ext cx="5439469" cy="2555987"/>
          </a:xfrm>
        </p:spPr>
        <p:txBody>
          <a:bodyPr>
            <a:normAutofit/>
          </a:bodyPr>
          <a:lstStyle/>
          <a:p>
            <a:pPr>
              <a:spcBef>
                <a:spcPts val="0"/>
              </a:spcBef>
            </a:pPr>
            <a:r>
              <a:rPr lang="en-US" sz="1400" dirty="0"/>
              <a:t>GPA meets DHS requirements (3.30 on 4.0 scale). </a:t>
            </a:r>
          </a:p>
          <a:p>
            <a:pPr marL="0" indent="0">
              <a:spcBef>
                <a:spcPts val="0"/>
              </a:spcBef>
              <a:buNone/>
            </a:pPr>
            <a:endParaRPr lang="en-US" sz="1400" dirty="0"/>
          </a:p>
          <a:p>
            <a:pPr>
              <a:spcBef>
                <a:spcPts val="0"/>
              </a:spcBef>
            </a:pPr>
            <a:r>
              <a:rPr lang="en-US" sz="1400" dirty="0"/>
              <a:t>Track progress of graduated ADAC Fellows who successfully enter the DHS Enterprise workforce, or related disciplines </a:t>
            </a:r>
          </a:p>
          <a:p>
            <a:pPr>
              <a:spcBef>
                <a:spcPts val="0"/>
              </a:spcBef>
            </a:pPr>
            <a:endParaRPr lang="en-US" sz="1400" dirty="0"/>
          </a:p>
          <a:p>
            <a:pPr>
              <a:spcBef>
                <a:spcPts val="0"/>
              </a:spcBef>
            </a:pPr>
            <a:r>
              <a:rPr lang="en-US" sz="1400" dirty="0"/>
              <a:t>Completion two 10-week summer internships for all ADAC fellows who participate in the full duration of the fellowship program.</a:t>
            </a:r>
          </a:p>
          <a:p>
            <a:pPr>
              <a:spcBef>
                <a:spcPts val="0"/>
              </a:spcBef>
            </a:pPr>
            <a:endParaRPr lang="en-US" sz="1400" dirty="0"/>
          </a:p>
          <a:p>
            <a:pPr>
              <a:spcBef>
                <a:spcPts val="0"/>
              </a:spcBef>
            </a:pPr>
            <a:r>
              <a:rPr lang="en-US" sz="1400" dirty="0"/>
              <a:t>Graduated Fellows have one year to secure employment in the Homeland Security Enterprise or related disciplines (federal/state/local gov. etc.).</a:t>
            </a:r>
          </a:p>
          <a:p>
            <a:pPr>
              <a:spcBef>
                <a:spcPts val="0"/>
              </a:spcBef>
            </a:pPr>
            <a:endParaRPr lang="en-US" sz="1400" dirty="0"/>
          </a:p>
        </p:txBody>
      </p:sp>
      <p:sp>
        <p:nvSpPr>
          <p:cNvPr id="9" name="Rectangle 8">
            <a:extLst>
              <a:ext uri="{FF2B5EF4-FFF2-40B4-BE49-F238E27FC236}">
                <a16:creationId xmlns:a16="http://schemas.microsoft.com/office/drawing/2014/main" id="{FACFFAB5-0162-478B-9977-12EDF357D22D}"/>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319271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7849" y="356135"/>
            <a:ext cx="9940158" cy="1028051"/>
          </a:xfrm>
        </p:spPr>
        <p:txBody>
          <a:bodyPr>
            <a:noAutofit/>
          </a:bodyPr>
          <a:lstStyle/>
          <a:p>
            <a:pPr algn="ctr"/>
            <a:r>
              <a:rPr lang="en-US" sz="3600" u="sng" dirty="0"/>
              <a:t>Overall ADAC Fellows in Program Year 7</a:t>
            </a:r>
            <a:br>
              <a:rPr lang="en-US" sz="2400" i="1" u="sng" dirty="0">
                <a:solidFill>
                  <a:schemeClr val="accent2">
                    <a:lumMod val="75000"/>
                  </a:schemeClr>
                </a:solidFill>
              </a:rPr>
            </a:br>
            <a:endParaRPr lang="en-US" sz="2400" i="1" u="sng" dirty="0">
              <a:solidFill>
                <a:schemeClr val="accent2">
                  <a:lumMod val="75000"/>
                </a:schemeClr>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543923812"/>
              </p:ext>
            </p:extLst>
          </p:nvPr>
        </p:nvGraphicFramePr>
        <p:xfrm>
          <a:off x="243280" y="1169979"/>
          <a:ext cx="6375632" cy="3890217"/>
        </p:xfrm>
        <a:graphic>
          <a:graphicData uri="http://schemas.openxmlformats.org/drawingml/2006/table">
            <a:tbl>
              <a:tblPr firstRow="1" firstCol="1" bandRow="1">
                <a:tableStyleId>{5FD0F851-EC5A-4D38-B0AD-8093EC10F338}</a:tableStyleId>
              </a:tblPr>
              <a:tblGrid>
                <a:gridCol w="1579545">
                  <a:extLst>
                    <a:ext uri="{9D8B030D-6E8A-4147-A177-3AD203B41FA5}">
                      <a16:colId xmlns:a16="http://schemas.microsoft.com/office/drawing/2014/main" val="2287800171"/>
                    </a:ext>
                  </a:extLst>
                </a:gridCol>
                <a:gridCol w="1257226">
                  <a:extLst>
                    <a:ext uri="{9D8B030D-6E8A-4147-A177-3AD203B41FA5}">
                      <a16:colId xmlns:a16="http://schemas.microsoft.com/office/drawing/2014/main" val="2469747899"/>
                    </a:ext>
                  </a:extLst>
                </a:gridCol>
                <a:gridCol w="1284419">
                  <a:extLst>
                    <a:ext uri="{9D8B030D-6E8A-4147-A177-3AD203B41FA5}">
                      <a16:colId xmlns:a16="http://schemas.microsoft.com/office/drawing/2014/main" val="3548891248"/>
                    </a:ext>
                  </a:extLst>
                </a:gridCol>
                <a:gridCol w="1127221">
                  <a:extLst>
                    <a:ext uri="{9D8B030D-6E8A-4147-A177-3AD203B41FA5}">
                      <a16:colId xmlns:a16="http://schemas.microsoft.com/office/drawing/2014/main" val="4219791506"/>
                    </a:ext>
                  </a:extLst>
                </a:gridCol>
                <a:gridCol w="1127221">
                  <a:extLst>
                    <a:ext uri="{9D8B030D-6E8A-4147-A177-3AD203B41FA5}">
                      <a16:colId xmlns:a16="http://schemas.microsoft.com/office/drawing/2014/main" val="3118424004"/>
                    </a:ext>
                  </a:extLst>
                </a:gridCol>
              </a:tblGrid>
              <a:tr h="725792">
                <a:tc gridSpan="5">
                  <a:txBody>
                    <a:bodyPr/>
                    <a:lstStyle/>
                    <a:p>
                      <a:pPr marL="0" marR="0" algn="ctr">
                        <a:lnSpc>
                          <a:spcPct val="107000"/>
                        </a:lnSpc>
                        <a:spcBef>
                          <a:spcPts val="0"/>
                        </a:spcBef>
                        <a:spcAft>
                          <a:spcPts val="0"/>
                        </a:spcAft>
                      </a:pPr>
                      <a:r>
                        <a:rPr lang="en-US" sz="2000" dirty="0">
                          <a:effectLst/>
                        </a:rPr>
                        <a:t>Arctic Domain Awareness Center - Program Year 7</a:t>
                      </a:r>
                      <a:br>
                        <a:rPr lang="en-US" sz="2000" dirty="0">
                          <a:effectLst/>
                        </a:rPr>
                      </a:br>
                      <a:r>
                        <a:rPr lang="en-US" sz="2000" dirty="0">
                          <a:effectLst/>
                        </a:rPr>
                        <a:t>Overview of all Supported Fellows</a:t>
                      </a: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742598"/>
                  </a:ext>
                </a:extLst>
              </a:tr>
              <a:tr h="931833">
                <a:tc>
                  <a:txBody>
                    <a:bodyPr/>
                    <a:lstStyle/>
                    <a:p>
                      <a:pPr marL="0" marR="0">
                        <a:lnSpc>
                          <a:spcPct val="107000"/>
                        </a:lnSpc>
                        <a:spcBef>
                          <a:spcPts val="0"/>
                        </a:spcBef>
                        <a:spcAft>
                          <a:spcPts val="0"/>
                        </a:spcAft>
                      </a:pPr>
                      <a:endParaRPr lang="en-US" sz="14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Alaska Anchorage, AK (UAA)</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Texas at El Paso, TX (UTEP)*</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a:t>
                      </a:r>
                      <a:r>
                        <a:rPr lang="en-US" sz="1400" baseline="0" dirty="0">
                          <a:effectLst/>
                          <a:latin typeface="Franklin Gothic Book" panose="020B0503020102020204" pitchFamily="34" charset="0"/>
                        </a:rPr>
                        <a:t> of New Hampshire, NH (UNH)</a:t>
                      </a:r>
                      <a:endParaRPr lang="en-US" sz="1400" dirty="0">
                        <a:effectLst/>
                        <a:latin typeface="Franklin Gothic Book" panose="020B05030201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New Orleans, LA (UNO)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27402"/>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Undergraduate </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2</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7640958"/>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Graduate</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3</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126317"/>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Total</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6</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2</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2</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984677"/>
                  </a:ext>
                </a:extLst>
              </a:tr>
              <a:tr h="904003">
                <a:tc>
                  <a:txBody>
                    <a:bodyPr/>
                    <a:lstStyle/>
                    <a:p>
                      <a:pPr marL="0" marR="0">
                        <a:lnSpc>
                          <a:spcPct val="107000"/>
                        </a:lnSpc>
                        <a:spcBef>
                          <a:spcPts val="0"/>
                        </a:spcBef>
                        <a:spcAft>
                          <a:spcPts val="0"/>
                        </a:spcAft>
                      </a:pPr>
                      <a:r>
                        <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Total</a:t>
                      </a:r>
                      <a:r>
                        <a:rPr lang="en-US" sz="1800" baseline="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 Overall Active Fellows: </a:t>
                      </a:r>
                      <a:endPar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algn="ctr">
                        <a:lnSpc>
                          <a:spcPct val="107000"/>
                        </a:lnSpc>
                        <a:spcBef>
                          <a:spcPts val="0"/>
                        </a:spcBef>
                        <a:spcAft>
                          <a:spcPts val="0"/>
                        </a:spcAft>
                      </a:pPr>
                      <a:r>
                        <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11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755368"/>
                  </a:ext>
                </a:extLst>
              </a:tr>
            </a:tbl>
          </a:graphicData>
        </a:graphic>
      </p:graphicFrame>
      <p:sp>
        <p:nvSpPr>
          <p:cNvPr id="9" name="TextBox 8"/>
          <p:cNvSpPr txBox="1"/>
          <p:nvPr/>
        </p:nvSpPr>
        <p:spPr>
          <a:xfrm>
            <a:off x="3781081" y="6488668"/>
            <a:ext cx="4589417" cy="369332"/>
          </a:xfrm>
          <a:prstGeom prst="rect">
            <a:avLst/>
          </a:prstGeom>
          <a:noFill/>
        </p:spPr>
        <p:txBody>
          <a:bodyPr wrap="square" rtlCol="0">
            <a:spAutoFit/>
          </a:bodyPr>
          <a:lstStyle/>
          <a:p>
            <a:r>
              <a:rPr lang="en-US" i="1" dirty="0"/>
              <a:t>* An accredited MSI institution</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3937" y="1119644"/>
            <a:ext cx="4078192" cy="2720101"/>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3937" y="3953171"/>
            <a:ext cx="4078192" cy="2720163"/>
          </a:xfrm>
          <a:prstGeom prst="rect">
            <a:avLst/>
          </a:prstGeom>
          <a:ln w="19050">
            <a:solidFill>
              <a:schemeClr val="tx1"/>
            </a:solidFill>
          </a:ln>
        </p:spPr>
      </p:pic>
      <p:sp>
        <p:nvSpPr>
          <p:cNvPr id="10" name="Rectangle 9">
            <a:extLst>
              <a:ext uri="{FF2B5EF4-FFF2-40B4-BE49-F238E27FC236}">
                <a16:creationId xmlns:a16="http://schemas.microsoft.com/office/drawing/2014/main" id="{B4242E1F-B509-40C0-916C-27163B694BBB}"/>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649001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155" y="404256"/>
            <a:ext cx="7503691" cy="429169"/>
          </a:xfrm>
        </p:spPr>
        <p:txBody>
          <a:bodyPr>
            <a:noAutofit/>
          </a:bodyPr>
          <a:lstStyle/>
          <a:p>
            <a:r>
              <a:rPr lang="en-US" sz="3200" dirty="0"/>
              <a:t>Progress: </a:t>
            </a:r>
            <a:r>
              <a:rPr lang="en-US" sz="3200" i="1" dirty="0"/>
              <a:t>Outreach, Exchange, &amp; Activities</a:t>
            </a:r>
          </a:p>
        </p:txBody>
      </p:sp>
      <p:sp>
        <p:nvSpPr>
          <p:cNvPr id="15" name="Text Placeholder 14"/>
          <p:cNvSpPr>
            <a:spLocks noGrp="1"/>
          </p:cNvSpPr>
          <p:nvPr>
            <p:ph type="body" sz="quarter" idx="10"/>
          </p:nvPr>
        </p:nvSpPr>
        <p:spPr>
          <a:xfrm>
            <a:off x="4321743" y="886368"/>
            <a:ext cx="7430703" cy="5793565"/>
          </a:xfrm>
          <a:noFill/>
        </p:spPr>
        <p:txBody>
          <a:bodyPr>
            <a:normAutofit/>
          </a:bodyPr>
          <a:lstStyle/>
          <a:p>
            <a:pPr lvl="0"/>
            <a:r>
              <a:rPr lang="en-US" sz="2400" b="1" dirty="0">
                <a:solidFill>
                  <a:schemeClr val="accent6">
                    <a:lumMod val="60000"/>
                    <a:lumOff val="40000"/>
                  </a:schemeClr>
                </a:solidFill>
              </a:rPr>
              <a:t>Student Exchange Activities:</a:t>
            </a:r>
          </a:p>
          <a:p>
            <a:pPr lvl="2"/>
            <a:r>
              <a:rPr lang="en-US" dirty="0">
                <a:solidFill>
                  <a:srgbClr val="F8F8F8"/>
                </a:solidFill>
              </a:rPr>
              <a:t>October 2020: Maritime Risk Symposium </a:t>
            </a:r>
          </a:p>
          <a:p>
            <a:pPr lvl="2"/>
            <a:r>
              <a:rPr lang="en-US" dirty="0">
                <a:solidFill>
                  <a:srgbClr val="F8F8F8"/>
                </a:solidFill>
              </a:rPr>
              <a:t>January 2021:  Alaska Marine Science Symposium </a:t>
            </a:r>
          </a:p>
          <a:p>
            <a:pPr lvl="2"/>
            <a:r>
              <a:rPr lang="en-US" dirty="0">
                <a:solidFill>
                  <a:srgbClr val="F8F8F8"/>
                </a:solidFill>
              </a:rPr>
              <a:t>May 2021: COE Summit </a:t>
            </a:r>
          </a:p>
          <a:p>
            <a:pPr lvl="0"/>
            <a:endParaRPr lang="en-US" sz="2400" b="1" dirty="0">
              <a:solidFill>
                <a:schemeClr val="accent6">
                  <a:lumMod val="60000"/>
                  <a:lumOff val="40000"/>
                </a:schemeClr>
              </a:solidFill>
            </a:endParaRPr>
          </a:p>
          <a:p>
            <a:pPr lvl="0"/>
            <a:r>
              <a:rPr lang="en-US" sz="2400" b="1" dirty="0">
                <a:solidFill>
                  <a:schemeClr val="accent6">
                    <a:lumMod val="60000"/>
                    <a:lumOff val="40000"/>
                  </a:schemeClr>
                </a:solidFill>
              </a:rPr>
              <a:t>Center-Specific Projects &amp; Activities: </a:t>
            </a:r>
          </a:p>
          <a:p>
            <a:pPr lvl="2"/>
            <a:r>
              <a:rPr lang="en-US" dirty="0">
                <a:solidFill>
                  <a:srgbClr val="F8F8F8"/>
                </a:solidFill>
              </a:rPr>
              <a:t>Summer 2020: ADAC’s Virtual Arctic Summer Internship Program</a:t>
            </a:r>
          </a:p>
          <a:p>
            <a:pPr lvl="2"/>
            <a:r>
              <a:rPr lang="en-US" dirty="0">
                <a:solidFill>
                  <a:srgbClr val="F8F8F8"/>
                </a:solidFill>
              </a:rPr>
              <a:t>September 2020: ADAC/NAADSN ACCUSARS I Workshop</a:t>
            </a:r>
          </a:p>
          <a:p>
            <a:pPr lvl="2"/>
            <a:r>
              <a:rPr lang="en-US" dirty="0">
                <a:solidFill>
                  <a:srgbClr val="F8F8F8"/>
                </a:solidFill>
              </a:rPr>
              <a:t>March 2021: Arctic C-ICE Conference </a:t>
            </a:r>
          </a:p>
          <a:p>
            <a:pPr lvl="2"/>
            <a:r>
              <a:rPr lang="en-US" dirty="0">
                <a:solidFill>
                  <a:srgbClr val="F8F8F8"/>
                </a:solidFill>
              </a:rPr>
              <a:t>March 2021: ACCUSARS II Workshop </a:t>
            </a:r>
          </a:p>
          <a:p>
            <a:pPr lvl="2"/>
            <a:r>
              <a:rPr lang="en-US" dirty="0">
                <a:solidFill>
                  <a:srgbClr val="F8F8F8"/>
                </a:solidFill>
              </a:rPr>
              <a:t>USCG Sector Anchorage Western &amp; Alaska Area Committee </a:t>
            </a:r>
          </a:p>
          <a:p>
            <a:pPr lvl="2"/>
            <a:r>
              <a:rPr lang="en-US" dirty="0">
                <a:solidFill>
                  <a:srgbClr val="F8F8F8"/>
                </a:solidFill>
              </a:rPr>
              <a:t>Arctic and Alaska Maritime Communications &amp; Connectivity Assessment Literature Review</a:t>
            </a:r>
          </a:p>
          <a:p>
            <a:pPr lvl="2"/>
            <a:r>
              <a:rPr lang="en-US" dirty="0">
                <a:solidFill>
                  <a:srgbClr val="F8F8F8"/>
                </a:solidFill>
              </a:rPr>
              <a:t>Attendance at monthly mentoring meetings with ADAC Leadership Team </a:t>
            </a:r>
          </a:p>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69" y="886368"/>
            <a:ext cx="3447702" cy="2299624"/>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909" y="3291877"/>
            <a:ext cx="3453362" cy="2300401"/>
          </a:xfrm>
          <a:prstGeom prst="rect">
            <a:avLst/>
          </a:prstGeom>
          <a:ln w="19050">
            <a:solidFill>
              <a:schemeClr val="tx1"/>
            </a:solidFill>
          </a:ln>
        </p:spPr>
      </p:pic>
      <p:sp>
        <p:nvSpPr>
          <p:cNvPr id="7" name="Rectangle 6">
            <a:extLst>
              <a:ext uri="{FF2B5EF4-FFF2-40B4-BE49-F238E27FC236}">
                <a16:creationId xmlns:a16="http://schemas.microsoft.com/office/drawing/2014/main" id="{8324C632-59DA-415A-8292-CB08AC3F41A6}"/>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59829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85" y="468976"/>
            <a:ext cx="10751419" cy="429651"/>
          </a:xfrm>
        </p:spPr>
        <p:txBody>
          <a:bodyPr/>
          <a:lstStyle/>
          <a:p>
            <a:r>
              <a:rPr lang="en-US" sz="2800" dirty="0"/>
              <a:t>Student Research Engagement in ADAC Projects</a:t>
            </a:r>
          </a:p>
        </p:txBody>
      </p:sp>
      <p:graphicFrame>
        <p:nvGraphicFramePr>
          <p:cNvPr id="9" name="Table 8"/>
          <p:cNvGraphicFramePr>
            <a:graphicFrameLocks noGrp="1"/>
          </p:cNvGraphicFramePr>
          <p:nvPr>
            <p:extLst>
              <p:ext uri="{D42A27DB-BD31-4B8C-83A1-F6EECF244321}">
                <p14:modId xmlns:p14="http://schemas.microsoft.com/office/powerpoint/2010/main" val="1264155191"/>
              </p:ext>
            </p:extLst>
          </p:nvPr>
        </p:nvGraphicFramePr>
        <p:xfrm>
          <a:off x="172785" y="1059826"/>
          <a:ext cx="11846430" cy="4156750"/>
        </p:xfrm>
        <a:graphic>
          <a:graphicData uri="http://schemas.openxmlformats.org/drawingml/2006/table">
            <a:tbl>
              <a:tblPr firstRow="1" bandRow="1">
                <a:tableStyleId>{7DF18680-E054-41AD-8BC1-D1AEF772440D}</a:tableStyleId>
              </a:tblPr>
              <a:tblGrid>
                <a:gridCol w="3948810">
                  <a:extLst>
                    <a:ext uri="{9D8B030D-6E8A-4147-A177-3AD203B41FA5}">
                      <a16:colId xmlns:a16="http://schemas.microsoft.com/office/drawing/2014/main" val="2934989594"/>
                    </a:ext>
                  </a:extLst>
                </a:gridCol>
                <a:gridCol w="6373033">
                  <a:extLst>
                    <a:ext uri="{9D8B030D-6E8A-4147-A177-3AD203B41FA5}">
                      <a16:colId xmlns:a16="http://schemas.microsoft.com/office/drawing/2014/main" val="3339744446"/>
                    </a:ext>
                  </a:extLst>
                </a:gridCol>
                <a:gridCol w="1524587">
                  <a:extLst>
                    <a:ext uri="{9D8B030D-6E8A-4147-A177-3AD203B41FA5}">
                      <a16:colId xmlns:a16="http://schemas.microsoft.com/office/drawing/2014/main" val="635097528"/>
                    </a:ext>
                  </a:extLst>
                </a:gridCol>
              </a:tblGrid>
              <a:tr h="484600">
                <a:tc>
                  <a:txBody>
                    <a:bodyPr/>
                    <a:lstStyle/>
                    <a:p>
                      <a:pPr algn="ctr"/>
                      <a:r>
                        <a:rPr lang="en-US" sz="1600" dirty="0"/>
                        <a:t>Project Name</a:t>
                      </a:r>
                    </a:p>
                  </a:txBody>
                  <a:tcPr anchor="ctr"/>
                </a:tc>
                <a:tc>
                  <a:txBody>
                    <a:bodyPr/>
                    <a:lstStyle/>
                    <a:p>
                      <a:pPr algn="ctr"/>
                      <a:r>
                        <a:rPr lang="en-US" sz="1600" dirty="0"/>
                        <a:t>Fellow(s)</a:t>
                      </a:r>
                      <a:r>
                        <a:rPr lang="en-US" sz="1600" baseline="0" dirty="0"/>
                        <a:t> on Project</a:t>
                      </a:r>
                      <a:endParaRPr lang="en-US" sz="1600" dirty="0"/>
                    </a:p>
                  </a:txBody>
                  <a:tcPr anchor="ctr"/>
                </a:tc>
                <a:tc>
                  <a:txBody>
                    <a:bodyPr/>
                    <a:lstStyle/>
                    <a:p>
                      <a:pPr algn="ctr"/>
                      <a:r>
                        <a:rPr lang="en-US" sz="1600" dirty="0"/>
                        <a:t>University </a:t>
                      </a:r>
                    </a:p>
                  </a:txBody>
                  <a:tcPr anchor="ctr"/>
                </a:tc>
                <a:extLst>
                  <a:ext uri="{0D108BD9-81ED-4DB2-BD59-A6C34878D82A}">
                    <a16:rowId xmlns:a16="http://schemas.microsoft.com/office/drawing/2014/main" val="948011476"/>
                  </a:ext>
                </a:extLst>
              </a:tr>
              <a:tr h="734430">
                <a:tc>
                  <a:txBody>
                    <a:bodyPr/>
                    <a:lstStyle/>
                    <a:p>
                      <a:pPr algn="l"/>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Arctic Vessel Monitoring/</a:t>
                      </a:r>
                      <a:r>
                        <a:rPr kumimoji="0" lang="en-US" sz="1600" b="1" u="none" strike="noStrike" kern="1200" cap="none" spc="0" normalizeH="0" baseline="0" noProof="0" dirty="0" err="1">
                          <a:ln>
                            <a:noFill/>
                          </a:ln>
                          <a:solidFill>
                            <a:schemeClr val="bg1"/>
                          </a:solidFill>
                          <a:effectLst/>
                          <a:uLnTx/>
                          <a:uFillTx/>
                          <a:latin typeface="Franklin Gothic Book" panose="020B0503020102020204" pitchFamily="34" charset="0"/>
                        </a:rPr>
                        <a:t>Geofencing</a:t>
                      </a:r>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Undergraduate </a:t>
                      </a:r>
                      <a:r>
                        <a:rPr lang="en-US" sz="1600" baseline="0" dirty="0">
                          <a:solidFill>
                            <a:schemeClr val="bg1"/>
                          </a:solidFill>
                          <a:latin typeface="Franklin Gothic Book" panose="020B0503020102020204" pitchFamily="34" charset="0"/>
                        </a:rPr>
                        <a:t>Fellow/Research Associate Rachel Lewis, and Undergraduate Fellows, Raul </a:t>
                      </a:r>
                      <a:r>
                        <a:rPr lang="en-US" sz="1600" baseline="0" dirty="0" err="1">
                          <a:solidFill>
                            <a:schemeClr val="bg1"/>
                          </a:solidFill>
                          <a:latin typeface="Franklin Gothic Book" panose="020B0503020102020204" pitchFamily="34" charset="0"/>
                        </a:rPr>
                        <a:t>Reutov</a:t>
                      </a:r>
                      <a:r>
                        <a:rPr lang="en-US" sz="1600" baseline="0" dirty="0">
                          <a:solidFill>
                            <a:schemeClr val="bg1"/>
                          </a:solidFill>
                          <a:latin typeface="Franklin Gothic Book" panose="020B0503020102020204" pitchFamily="34" charset="0"/>
                        </a:rPr>
                        <a:t> and Jack McCaslin</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UAA</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818490821"/>
                  </a:ext>
                </a:extLst>
              </a:tr>
              <a:tr h="734430">
                <a:tc>
                  <a:txBody>
                    <a:bodyPr/>
                    <a:lstStyle/>
                    <a:p>
                      <a:pPr algn="l"/>
                      <a:r>
                        <a:rPr lang="en-US" sz="1600" b="1" dirty="0">
                          <a:solidFill>
                            <a:schemeClr val="bg1"/>
                          </a:solidFill>
                          <a:latin typeface="Franklin Gothic Book" panose="020B0503020102020204" pitchFamily="34" charset="0"/>
                        </a:rPr>
                        <a:t>Arctic Oil Spill Modeling</a:t>
                      </a:r>
                      <a:r>
                        <a:rPr lang="en-US" sz="1600" b="1" baseline="0" dirty="0">
                          <a:solidFill>
                            <a:schemeClr val="bg1"/>
                          </a:solidFill>
                          <a:latin typeface="Franklin Gothic Book" panose="020B0503020102020204" pitchFamily="34" charset="0"/>
                        </a:rPr>
                        <a:t> Strategies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Graduate Fellow, Megan </a:t>
                      </a:r>
                      <a:r>
                        <a:rPr lang="en-US" sz="1600" baseline="0" dirty="0" err="1">
                          <a:solidFill>
                            <a:schemeClr val="bg1"/>
                          </a:solidFill>
                          <a:latin typeface="Franklin Gothic Book" panose="020B0503020102020204" pitchFamily="34" charset="0"/>
                        </a:rPr>
                        <a:t>Verfaillie</a:t>
                      </a:r>
                      <a:r>
                        <a:rPr lang="en-US" sz="1600" baseline="0" dirty="0">
                          <a:solidFill>
                            <a:schemeClr val="bg1"/>
                          </a:solidFill>
                          <a:latin typeface="Franklin Gothic Book" panose="020B0503020102020204" pitchFamily="34" charset="0"/>
                        </a:rPr>
                        <a:t>, and Undergraduate Fellow, Jessica Manning</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UNH</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2814025805"/>
                  </a:ext>
                </a:extLst>
              </a:tr>
              <a:tr h="734430">
                <a:tc>
                  <a:txBody>
                    <a:bodyPr/>
                    <a:lstStyle/>
                    <a:p>
                      <a:pPr algn="l"/>
                      <a:r>
                        <a:rPr lang="en-US" sz="1600" b="1" dirty="0">
                          <a:solidFill>
                            <a:schemeClr val="bg1"/>
                          </a:solidFill>
                          <a:latin typeface="Franklin Gothic Book" panose="020B0503020102020204" pitchFamily="34" charset="0"/>
                        </a:rPr>
                        <a:t>Arctic Mussels</a:t>
                      </a:r>
                      <a:r>
                        <a:rPr lang="en-US" sz="1600" b="1" baseline="0" dirty="0">
                          <a:solidFill>
                            <a:schemeClr val="bg1"/>
                          </a:solidFill>
                          <a:latin typeface="Franklin Gothic Book" panose="020B0503020102020204" pitchFamily="34" charset="0"/>
                        </a:rPr>
                        <a:t>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Graduate Fellows, Stacey Hanson, Kevin Fitzpatrick and Katherine </a:t>
                      </a:r>
                      <a:r>
                        <a:rPr lang="en-US" sz="1600" baseline="0" dirty="0" err="1">
                          <a:solidFill>
                            <a:schemeClr val="bg1"/>
                          </a:solidFill>
                          <a:latin typeface="Franklin Gothic Book" panose="020B0503020102020204" pitchFamily="34" charset="0"/>
                        </a:rPr>
                        <a:t>Humpal</a:t>
                      </a:r>
                      <a:r>
                        <a:rPr lang="en-US" sz="1600" baseline="0" dirty="0">
                          <a:solidFill>
                            <a:schemeClr val="bg1"/>
                          </a:solidFill>
                          <a:latin typeface="Franklin Gothic Book" panose="020B0503020102020204" pitchFamily="34" charset="0"/>
                        </a:rPr>
                        <a:t>, and Undergraduate Fellow, Cameron Carlson</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UAA, UNO</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3179533781"/>
                  </a:ext>
                </a:extLst>
              </a:tr>
              <a:tr h="734430">
                <a:tc>
                  <a:txBody>
                    <a:bodyPr/>
                    <a:lstStyle/>
                    <a:p>
                      <a:pPr algn="l"/>
                      <a:r>
                        <a:rPr lang="en-US" sz="1600" b="1" dirty="0">
                          <a:solidFill>
                            <a:schemeClr val="bg1"/>
                          </a:solidFill>
                          <a:latin typeface="Franklin Gothic Book" panose="020B0503020102020204" pitchFamily="34" charset="0"/>
                        </a:rPr>
                        <a:t>Bioindicator of Oil Spills Project</a:t>
                      </a:r>
                    </a:p>
                  </a:txBody>
                  <a:tcPr anchor="ctr"/>
                </a:tc>
                <a:tc>
                  <a:txBody>
                    <a:bodyPr/>
                    <a:lstStyle/>
                    <a:p>
                      <a:pPr algn="ctr"/>
                      <a:r>
                        <a:rPr lang="en-US" sz="1600" b="0" dirty="0">
                          <a:solidFill>
                            <a:schemeClr val="bg1"/>
                          </a:solidFill>
                          <a:latin typeface="Franklin Gothic Book" panose="020B0503020102020204" pitchFamily="34" charset="0"/>
                        </a:rPr>
                        <a:t>Undergraduate Fellow Brenda Almanza </a:t>
                      </a:r>
                    </a:p>
                  </a:txBody>
                  <a:tcPr anchor="ctr"/>
                </a:tc>
                <a:tc>
                  <a:txBody>
                    <a:bodyPr/>
                    <a:lstStyle/>
                    <a:p>
                      <a:pPr algn="ctr"/>
                      <a:r>
                        <a:rPr lang="en-US" sz="1600" b="0" dirty="0">
                          <a:solidFill>
                            <a:schemeClr val="bg1"/>
                          </a:solidFill>
                          <a:latin typeface="Franklin Gothic Book" panose="020B0503020102020204" pitchFamily="34" charset="0"/>
                        </a:rPr>
                        <a:t>UTEP</a:t>
                      </a:r>
                    </a:p>
                  </a:txBody>
                  <a:tcPr anchor="ctr"/>
                </a:tc>
                <a:extLst>
                  <a:ext uri="{0D108BD9-81ED-4DB2-BD59-A6C34878D82A}">
                    <a16:rowId xmlns:a16="http://schemas.microsoft.com/office/drawing/2014/main" val="2687128323"/>
                  </a:ext>
                </a:extLst>
              </a:tr>
              <a:tr h="734430">
                <a:tc>
                  <a:txBody>
                    <a:bodyPr/>
                    <a:lstStyle/>
                    <a:p>
                      <a:pPr algn="l"/>
                      <a:r>
                        <a:rPr lang="en-US" sz="1600" b="1" dirty="0">
                          <a:solidFill>
                            <a:schemeClr val="bg1"/>
                          </a:solidFill>
                          <a:latin typeface="Franklin Gothic Book" panose="020B0503020102020204" pitchFamily="34" charset="0"/>
                        </a:rPr>
                        <a:t>Assisting</a:t>
                      </a:r>
                      <a:r>
                        <a:rPr lang="en-US" sz="1600" b="1" baseline="0" dirty="0">
                          <a:solidFill>
                            <a:schemeClr val="bg1"/>
                          </a:solidFill>
                          <a:latin typeface="Franklin Gothic Book" panose="020B0503020102020204" pitchFamily="34" charset="0"/>
                        </a:rPr>
                        <a:t> USCG Sector Anchorage with the Arctic and Western Alaska Area Committee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0" dirty="0">
                          <a:solidFill>
                            <a:schemeClr val="bg1"/>
                          </a:solidFill>
                          <a:latin typeface="Franklin Gothic Book" panose="020B0503020102020204" pitchFamily="34" charset="0"/>
                        </a:rPr>
                        <a:t>Graduate Student/Research Associate Tristan Goers</a:t>
                      </a:r>
                    </a:p>
                  </a:txBody>
                  <a:tcPr anchor="ctr"/>
                </a:tc>
                <a:tc>
                  <a:txBody>
                    <a:bodyPr/>
                    <a:lstStyle/>
                    <a:p>
                      <a:pPr algn="ctr"/>
                      <a:r>
                        <a:rPr lang="en-US" sz="1600" b="0" dirty="0">
                          <a:solidFill>
                            <a:schemeClr val="bg1"/>
                          </a:solidFill>
                          <a:latin typeface="Franklin Gothic Book" panose="020B0503020102020204" pitchFamily="34" charset="0"/>
                        </a:rPr>
                        <a:t>UAA</a:t>
                      </a:r>
                    </a:p>
                  </a:txBody>
                  <a:tcPr anchor="ctr"/>
                </a:tc>
                <a:extLst>
                  <a:ext uri="{0D108BD9-81ED-4DB2-BD59-A6C34878D82A}">
                    <a16:rowId xmlns:a16="http://schemas.microsoft.com/office/drawing/2014/main" val="2786834070"/>
                  </a:ext>
                </a:extLst>
              </a:tr>
            </a:tbl>
          </a:graphicData>
        </a:graphic>
      </p:graphicFrame>
      <p:sp>
        <p:nvSpPr>
          <p:cNvPr id="5" name="Rectangle 4">
            <a:extLst>
              <a:ext uri="{FF2B5EF4-FFF2-40B4-BE49-F238E27FC236}">
                <a16:creationId xmlns:a16="http://schemas.microsoft.com/office/drawing/2014/main" id="{737307DA-47D2-4208-BE0B-E4A8075B0E78}"/>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34525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838200" y="338554"/>
            <a:ext cx="10515600" cy="593726"/>
          </a:xfrm>
        </p:spPr>
        <p:txBody>
          <a:bodyPr>
            <a:normAutofit/>
          </a:bodyPr>
          <a:lstStyle/>
          <a:p>
            <a:pPr algn="ctr"/>
            <a:r>
              <a:rPr lang="en-US" sz="2800" dirty="0"/>
              <a:t>Summer 2020 Ten-Week Summer Internships</a:t>
            </a:r>
          </a:p>
        </p:txBody>
      </p:sp>
      <p:sp>
        <p:nvSpPr>
          <p:cNvPr id="12" name="Text Placeholder 11"/>
          <p:cNvSpPr>
            <a:spLocks noGrp="1"/>
          </p:cNvSpPr>
          <p:nvPr>
            <p:ph type="body" sz="half" idx="4294967295"/>
          </p:nvPr>
        </p:nvSpPr>
        <p:spPr>
          <a:xfrm>
            <a:off x="282633" y="1030779"/>
            <a:ext cx="11371812" cy="4172988"/>
          </a:xfrm>
        </p:spPr>
        <p:txBody>
          <a:bodyPr>
            <a:normAutofit/>
          </a:bodyPr>
          <a:lstStyle/>
          <a:p>
            <a:pPr marL="285750" indent="-285750">
              <a:buFont typeface="Arial" panose="020B0604020202020204" pitchFamily="34" charset="0"/>
              <a:buChar char="•"/>
            </a:pPr>
            <a:r>
              <a:rPr lang="en-US" sz="2400" dirty="0"/>
              <a:t>Each of ADAC’s Fellows completed 10-week summer internships in 2020 (all 2020 summer internships were executed using distance technology): </a:t>
            </a:r>
          </a:p>
          <a:p>
            <a:pPr marL="285750" indent="-285750">
              <a:buFont typeface="Arial" panose="020B0604020202020204" pitchFamily="34" charset="0"/>
              <a:buChar char="•"/>
            </a:pPr>
            <a:endParaRPr lang="en-US" sz="2400" dirty="0"/>
          </a:p>
          <a:p>
            <a:pPr marL="742950" lvl="1" indent="-285750">
              <a:lnSpc>
                <a:spcPct val="150000"/>
              </a:lnSpc>
              <a:buFont typeface="Arial" panose="020B0604020202020204" pitchFamily="34" charset="0"/>
              <a:buChar char="•"/>
            </a:pPr>
            <a:r>
              <a:rPr lang="en-US" sz="2000" b="1" dirty="0">
                <a:solidFill>
                  <a:schemeClr val="accent1">
                    <a:lumMod val="60000"/>
                    <a:lumOff val="40000"/>
                  </a:schemeClr>
                </a:solidFill>
              </a:rPr>
              <a:t>11 ADAC Fellows </a:t>
            </a:r>
            <a:r>
              <a:rPr lang="en-US" sz="2000" dirty="0"/>
              <a:t>– Virtual Integrated MSI/ASIP Internship</a:t>
            </a:r>
          </a:p>
          <a:p>
            <a:pPr marL="742950" lvl="1" indent="-285750">
              <a:lnSpc>
                <a:spcPct val="150000"/>
              </a:lnSpc>
              <a:buFont typeface="Arial" panose="020B0604020202020204" pitchFamily="34" charset="0"/>
              <a:buChar char="•"/>
            </a:pPr>
            <a:r>
              <a:rPr lang="en-US" sz="2000" b="1" dirty="0">
                <a:solidFill>
                  <a:schemeClr val="accent1">
                    <a:lumMod val="60000"/>
                    <a:lumOff val="40000"/>
                  </a:schemeClr>
                </a:solidFill>
              </a:rPr>
              <a:t>2 ADAC Fellows </a:t>
            </a:r>
            <a:r>
              <a:rPr lang="en-US" sz="2000" dirty="0"/>
              <a:t>– Virtual Internship with Bigelow Laboratories for Ocean Sciences</a:t>
            </a:r>
          </a:p>
          <a:p>
            <a:pPr marL="742950" lvl="1" indent="-285750">
              <a:lnSpc>
                <a:spcPct val="150000"/>
              </a:lnSpc>
            </a:pPr>
            <a:r>
              <a:rPr lang="en-US" sz="2000" b="1" dirty="0">
                <a:solidFill>
                  <a:schemeClr val="accent1">
                    <a:lumMod val="60000"/>
                    <a:lumOff val="40000"/>
                  </a:schemeClr>
                </a:solidFill>
              </a:rPr>
              <a:t>1 ADAC Fellow </a:t>
            </a:r>
            <a:r>
              <a:rPr lang="en-US" sz="2000" dirty="0"/>
              <a:t>– Virtual Woods Hole Partnership Educational Program </a:t>
            </a:r>
          </a:p>
          <a:p>
            <a:pPr marL="742950" lvl="1" indent="-285750">
              <a:lnSpc>
                <a:spcPct val="150000"/>
              </a:lnSpc>
              <a:buFont typeface="Arial" panose="020B0604020202020204" pitchFamily="34" charset="0"/>
              <a:buChar char="•"/>
            </a:pPr>
            <a:r>
              <a:rPr lang="en-US" sz="2000" b="1" dirty="0">
                <a:solidFill>
                  <a:schemeClr val="accent1">
                    <a:lumMod val="60000"/>
                    <a:lumOff val="40000"/>
                  </a:schemeClr>
                </a:solidFill>
              </a:rPr>
              <a:t>1 ADAC Fellow </a:t>
            </a:r>
            <a:r>
              <a:rPr lang="en-US" sz="2000" dirty="0"/>
              <a:t>– Virtual Internship at UAA on Dr. </a:t>
            </a:r>
            <a:r>
              <a:rPr lang="en-US" sz="2000" dirty="0" err="1"/>
              <a:t>Caixia</a:t>
            </a:r>
            <a:r>
              <a:rPr lang="en-US" sz="2000" dirty="0"/>
              <a:t> Wang’s Machine Learning Project</a:t>
            </a:r>
          </a:p>
          <a:p>
            <a:pPr marL="742950" lvl="1" indent="-285750">
              <a:lnSpc>
                <a:spcPct val="150000"/>
              </a:lnSpc>
            </a:pPr>
            <a:r>
              <a:rPr lang="en-US" sz="2000" b="1" dirty="0">
                <a:solidFill>
                  <a:schemeClr val="accent1">
                    <a:lumMod val="60000"/>
                    <a:lumOff val="40000"/>
                  </a:schemeClr>
                </a:solidFill>
              </a:rPr>
              <a:t>1 ADAC Fellow</a:t>
            </a:r>
            <a:r>
              <a:rPr lang="en-US" sz="2000" dirty="0">
                <a:solidFill>
                  <a:schemeClr val="accent1">
                    <a:lumMod val="60000"/>
                    <a:lumOff val="40000"/>
                  </a:schemeClr>
                </a:solidFill>
              </a:rPr>
              <a:t> </a:t>
            </a:r>
            <a:r>
              <a:rPr lang="en-US" sz="2000" dirty="0"/>
              <a:t>– Virtual Internship at UAA on Dr. Kathryn Milligan-</a:t>
            </a:r>
            <a:r>
              <a:rPr lang="en-US" sz="2000" dirty="0" err="1"/>
              <a:t>Myhre</a:t>
            </a:r>
            <a:r>
              <a:rPr lang="en-US" sz="2000" dirty="0"/>
              <a:t> Crude Oil Bioremediation Project</a:t>
            </a:r>
          </a:p>
        </p:txBody>
      </p:sp>
      <p:sp>
        <p:nvSpPr>
          <p:cNvPr id="6" name="Rectangle 5">
            <a:extLst>
              <a:ext uri="{FF2B5EF4-FFF2-40B4-BE49-F238E27FC236}">
                <a16:creationId xmlns:a16="http://schemas.microsoft.com/office/drawing/2014/main" id="{67F017A7-C9A9-3A48-ABB2-E2CA9279F4DF}"/>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474416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7616" y="242315"/>
            <a:ext cx="6836766" cy="507077"/>
          </a:xfrm>
        </p:spPr>
        <p:txBody>
          <a:bodyPr/>
          <a:lstStyle/>
          <a:p>
            <a:pPr algn="ctr"/>
            <a:r>
              <a:rPr lang="en-US" sz="2400" dirty="0"/>
              <a:t>Graduated ADAC Fellows in Program Year 7</a:t>
            </a:r>
          </a:p>
        </p:txBody>
      </p:sp>
      <p:graphicFrame>
        <p:nvGraphicFramePr>
          <p:cNvPr id="11" name="Table 10"/>
          <p:cNvGraphicFramePr>
            <a:graphicFrameLocks noGrp="1"/>
          </p:cNvGraphicFramePr>
          <p:nvPr>
            <p:extLst>
              <p:ext uri="{D42A27DB-BD31-4B8C-83A1-F6EECF244321}">
                <p14:modId xmlns:p14="http://schemas.microsoft.com/office/powerpoint/2010/main" val="1281830657"/>
              </p:ext>
            </p:extLst>
          </p:nvPr>
        </p:nvGraphicFramePr>
        <p:xfrm>
          <a:off x="245106" y="683929"/>
          <a:ext cx="11701787" cy="6038097"/>
        </p:xfrm>
        <a:graphic>
          <a:graphicData uri="http://schemas.openxmlformats.org/drawingml/2006/table">
            <a:tbl>
              <a:tblPr firstRow="1" bandRow="1">
                <a:tableStyleId>{5A111915-BE36-4E01-A7E5-04B1672EAD32}</a:tableStyleId>
              </a:tblPr>
              <a:tblGrid>
                <a:gridCol w="1585038">
                  <a:extLst>
                    <a:ext uri="{9D8B030D-6E8A-4147-A177-3AD203B41FA5}">
                      <a16:colId xmlns:a16="http://schemas.microsoft.com/office/drawing/2014/main" val="3884928941"/>
                    </a:ext>
                  </a:extLst>
                </a:gridCol>
                <a:gridCol w="945421">
                  <a:extLst>
                    <a:ext uri="{9D8B030D-6E8A-4147-A177-3AD203B41FA5}">
                      <a16:colId xmlns:a16="http://schemas.microsoft.com/office/drawing/2014/main" val="1252991144"/>
                    </a:ext>
                  </a:extLst>
                </a:gridCol>
                <a:gridCol w="2951136">
                  <a:extLst>
                    <a:ext uri="{9D8B030D-6E8A-4147-A177-3AD203B41FA5}">
                      <a16:colId xmlns:a16="http://schemas.microsoft.com/office/drawing/2014/main" val="1384984031"/>
                    </a:ext>
                  </a:extLst>
                </a:gridCol>
                <a:gridCol w="6220192">
                  <a:extLst>
                    <a:ext uri="{9D8B030D-6E8A-4147-A177-3AD203B41FA5}">
                      <a16:colId xmlns:a16="http://schemas.microsoft.com/office/drawing/2014/main" val="3959301591"/>
                    </a:ext>
                  </a:extLst>
                </a:gridCol>
              </a:tblGrid>
              <a:tr h="284547">
                <a:tc>
                  <a:txBody>
                    <a:bodyPr/>
                    <a:lstStyle/>
                    <a:p>
                      <a:pPr algn="ctr" fontAlgn="b"/>
                      <a:r>
                        <a:rPr lang="en-US" sz="1600" b="1" u="none" strike="noStrike" dirty="0">
                          <a:effectLst/>
                          <a:latin typeface="Franklin Gothic Book" panose="020B0503020102020204" pitchFamily="34" charset="0"/>
                        </a:rPr>
                        <a:t>Student</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Franklin Gothic Book" panose="020B0503020102020204" pitchFamily="34" charset="0"/>
                        </a:rPr>
                        <a:t>University </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Franklin Gothic Book" panose="020B0503020102020204" pitchFamily="34" charset="0"/>
                        </a:rPr>
                        <a:t>Degree</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Franklin Gothic Book" panose="020B0503020102020204" pitchFamily="34" charset="0"/>
                        </a:rPr>
                        <a:t>Where are they now?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4207830"/>
                  </a:ext>
                </a:extLst>
              </a:tr>
              <a:tr h="297838">
                <a:tc gridSpan="4">
                  <a:txBody>
                    <a:bodyPr/>
                    <a:lstStyle/>
                    <a:p>
                      <a:pPr algn="ctr" fontAlgn="b"/>
                      <a:r>
                        <a:rPr lang="en-US" sz="1600" b="1" i="0" u="none" strike="noStrike" dirty="0">
                          <a:solidFill>
                            <a:schemeClr val="bg1"/>
                          </a:solidFill>
                          <a:effectLst/>
                          <a:latin typeface="Franklin Gothic Book" panose="020B0503020102020204" pitchFamily="34" charset="0"/>
                        </a:rPr>
                        <a:t>Summer 2020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lumOff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33863252"/>
                  </a:ext>
                </a:extLst>
              </a:tr>
              <a:tr h="469634">
                <a:tc>
                  <a:txBody>
                    <a:bodyPr/>
                    <a:lstStyle/>
                    <a:p>
                      <a:pPr algn="ctr" fontAlgn="b"/>
                      <a:r>
                        <a:rPr lang="en-US" sz="1600" b="0" i="0" u="none" strike="noStrike" dirty="0">
                          <a:solidFill>
                            <a:schemeClr val="bg1"/>
                          </a:solidFill>
                          <a:effectLst/>
                          <a:latin typeface="Franklin Gothic Book" panose="020B0503020102020204" pitchFamily="34" charset="0"/>
                        </a:rPr>
                        <a:t>Cameron Carlson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dirty="0">
                          <a:solidFill>
                            <a:schemeClr val="bg1"/>
                          </a:solidFill>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600" dirty="0">
                          <a:solidFill>
                            <a:schemeClr val="bg1"/>
                          </a:solidFill>
                          <a:latin typeface="Franklin Gothic Book" panose="020B0503020102020204" pitchFamily="34" charset="0"/>
                        </a:rPr>
                        <a:t>B.S. Biology and Chemistry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r>
                        <a:rPr lang="en-US" sz="1600" dirty="0">
                          <a:solidFill>
                            <a:schemeClr val="bg1"/>
                          </a:solidFill>
                          <a:latin typeface="Franklin Gothic Book" panose="020B0503020102020204" pitchFamily="34" charset="0"/>
                        </a:rPr>
                        <a:t>Completed B.S., currently serving as a </a:t>
                      </a:r>
                      <a:r>
                        <a:rPr lang="en-US" sz="1600" b="0" i="0" kern="1200" dirty="0">
                          <a:solidFill>
                            <a:schemeClr val="bg1"/>
                          </a:solidFill>
                          <a:effectLst/>
                          <a:latin typeface="Franklin Gothic Book" panose="020B0503020102020204" pitchFamily="34" charset="0"/>
                          <a:ea typeface="+mn-ea"/>
                          <a:cs typeface="+mn-cs"/>
                        </a:rPr>
                        <a:t>chemistry and microbial analyst as he explores graduate prospects. </a:t>
                      </a:r>
                      <a:endParaRPr lang="en-US" sz="1600" dirty="0">
                        <a:solidFill>
                          <a:schemeClr val="bg1"/>
                        </a:solidFill>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57148031"/>
                  </a:ext>
                </a:extLst>
              </a:tr>
              <a:tr h="297838">
                <a:tc gridSpan="4">
                  <a:txBody>
                    <a:bodyPr/>
                    <a:lstStyle/>
                    <a:p>
                      <a:pPr algn="ctr" fontAlgn="b"/>
                      <a:r>
                        <a:rPr lang="en-US" sz="1600" b="1" i="0" u="none" strike="noStrike" dirty="0">
                          <a:solidFill>
                            <a:schemeClr val="bg1"/>
                          </a:solidFill>
                          <a:effectLst/>
                          <a:latin typeface="Franklin Gothic Book" panose="020B0503020102020204" pitchFamily="34" charset="0"/>
                        </a:rPr>
                        <a:t>Fall 2020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50000"/>
                        <a:lumOff val="5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97841594"/>
                  </a:ext>
                </a:extLst>
              </a:tr>
              <a:tr h="469634">
                <a:tc>
                  <a:txBody>
                    <a:bodyPr/>
                    <a:lstStyle/>
                    <a:p>
                      <a:pPr algn="l" fontAlgn="b"/>
                      <a:r>
                        <a:rPr lang="en-US" sz="1600" b="0" i="0" u="none" strike="noStrike" dirty="0">
                          <a:solidFill>
                            <a:schemeClr val="bg1"/>
                          </a:solidFill>
                          <a:effectLst/>
                          <a:latin typeface="Franklin Gothic Book" panose="020B0503020102020204" pitchFamily="34" charset="0"/>
                        </a:rPr>
                        <a:t>Jessica Manning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600" b="0" i="0" dirty="0">
                          <a:solidFill>
                            <a:schemeClr val="bg1"/>
                          </a:solidFill>
                          <a:latin typeface="Franklin Gothic Book" panose="020B0503020102020204" pitchFamily="34" charset="0"/>
                        </a:rPr>
                        <a:t>UNH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600" b="0" i="0" dirty="0">
                          <a:solidFill>
                            <a:schemeClr val="bg1"/>
                          </a:solidFill>
                          <a:latin typeface="Franklin Gothic Book" panose="020B0503020102020204" pitchFamily="34" charset="0"/>
                        </a:rPr>
                        <a:t>B.S. Environmental Engineering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r>
                        <a:rPr lang="en-US" sz="1600" b="0" i="0" dirty="0">
                          <a:solidFill>
                            <a:schemeClr val="bg1"/>
                          </a:solidFill>
                          <a:latin typeface="Franklin Gothic Book" panose="020B0503020102020204" pitchFamily="34" charset="0"/>
                        </a:rPr>
                        <a:t> Completed her B.S., and currently working on an M.S. in Environmental and Civil Engineering </a:t>
                      </a: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16442290"/>
                  </a:ext>
                </a:extLst>
              </a:tr>
              <a:tr h="437303">
                <a:tc>
                  <a:txBody>
                    <a:bodyPr/>
                    <a:lstStyle/>
                    <a:p>
                      <a:pPr algn="l" fontAlgn="b"/>
                      <a:r>
                        <a:rPr lang="en-US" sz="1600" b="0" i="0" u="none" strike="noStrike" dirty="0">
                          <a:solidFill>
                            <a:schemeClr val="bg1"/>
                          </a:solidFill>
                          <a:effectLst/>
                          <a:latin typeface="Franklin Gothic Book" panose="020B0503020102020204" pitchFamily="34" charset="0"/>
                        </a:rPr>
                        <a:t>Raul </a:t>
                      </a:r>
                      <a:r>
                        <a:rPr lang="en-US" sz="1600" b="0" i="0" u="none" strike="noStrike" dirty="0" err="1">
                          <a:solidFill>
                            <a:schemeClr val="bg1"/>
                          </a:solidFill>
                          <a:effectLst/>
                          <a:latin typeface="Franklin Gothic Book" panose="020B0503020102020204" pitchFamily="34" charset="0"/>
                        </a:rPr>
                        <a:t>Reutov</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600" b="0" i="0" dirty="0">
                          <a:solidFill>
                            <a:schemeClr val="bg1"/>
                          </a:solidFill>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Computer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r>
                        <a:rPr lang="en-US" sz="1600" b="0" i="0" dirty="0">
                          <a:solidFill>
                            <a:schemeClr val="bg1"/>
                          </a:solidFill>
                          <a:latin typeface="Franklin Gothic Book" panose="020B0503020102020204" pitchFamily="34" charset="0"/>
                        </a:rPr>
                        <a:t>Software Engineer for NASA’s All Points</a:t>
                      </a: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886095676"/>
                  </a:ext>
                </a:extLst>
              </a:tr>
              <a:tr h="469634">
                <a:tc>
                  <a:txBody>
                    <a:bodyPr/>
                    <a:lstStyle/>
                    <a:p>
                      <a:pPr algn="l" fontAlgn="b"/>
                      <a:r>
                        <a:rPr lang="en-US" sz="1600" b="0" i="0" u="none" strike="noStrike" dirty="0">
                          <a:solidFill>
                            <a:schemeClr val="bg1"/>
                          </a:solidFill>
                          <a:effectLst/>
                          <a:latin typeface="Franklin Gothic Book" panose="020B0503020102020204" pitchFamily="34" charset="0"/>
                        </a:rPr>
                        <a:t>Jack McCaslin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600" b="0" i="0" dirty="0">
                          <a:solidFill>
                            <a:schemeClr val="bg1"/>
                          </a:solidFill>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n-US" sz="1600" b="0" i="0" dirty="0">
                          <a:solidFill>
                            <a:schemeClr val="bg1"/>
                          </a:solidFill>
                          <a:latin typeface="Franklin Gothic Book" panose="020B0503020102020204" pitchFamily="34" charset="0"/>
                        </a:rPr>
                        <a:t>B.S. Mechanical Engineering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r>
                        <a:rPr lang="en-US" sz="1600" b="0" i="0" dirty="0">
                          <a:solidFill>
                            <a:schemeClr val="bg1"/>
                          </a:solidFill>
                          <a:latin typeface="Franklin Gothic Book" panose="020B0503020102020204" pitchFamily="34" charset="0"/>
                        </a:rPr>
                        <a:t>Completing his B.S., and currently an intern at the Alaska Center for Energy and Power Utility </a:t>
                      </a: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987587370"/>
                  </a:ext>
                </a:extLst>
              </a:tr>
              <a:tr h="302212">
                <a:tc gridSpan="4">
                  <a:txBody>
                    <a:bodyPr/>
                    <a:lstStyle/>
                    <a:p>
                      <a:pPr algn="ctr" fontAlgn="b"/>
                      <a:r>
                        <a:rPr lang="en-US" sz="1600" b="1" i="0" u="none" strike="noStrike" dirty="0">
                          <a:solidFill>
                            <a:schemeClr val="bg1"/>
                          </a:solidFill>
                          <a:effectLst/>
                          <a:latin typeface="Franklin Gothic Book" panose="020B0503020102020204" pitchFamily="34" charset="0"/>
                        </a:rPr>
                        <a:t>Spring 2021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50000"/>
                        <a:lumOff val="50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6350" cap="flat" cmpd="sng" algn="ctr">
                      <a:noFill/>
                      <a:prstDash val="solid"/>
                      <a:miter lim="800000"/>
                    </a:lnT>
                  </a:tcPr>
                </a:tc>
                <a:extLst>
                  <a:ext uri="{0D108BD9-81ED-4DB2-BD59-A6C34878D82A}">
                    <a16:rowId xmlns:a16="http://schemas.microsoft.com/office/drawing/2014/main" val="3409137412"/>
                  </a:ext>
                </a:extLst>
              </a:tr>
              <a:tr h="577216">
                <a:tc>
                  <a:txBody>
                    <a:bodyPr/>
                    <a:lstStyle/>
                    <a:p>
                      <a:pPr algn="l" fontAlgn="b"/>
                      <a:r>
                        <a:rPr lang="en-US" sz="1600" b="0" i="0" u="none" strike="noStrike" dirty="0">
                          <a:solidFill>
                            <a:schemeClr val="bg1"/>
                          </a:solidFill>
                          <a:effectLst/>
                          <a:latin typeface="Franklin Gothic Book" panose="020B0503020102020204" pitchFamily="34" charset="0"/>
                        </a:rPr>
                        <a:t>Rachel Lewis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Computer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b="0" i="0" dirty="0">
                          <a:solidFill>
                            <a:schemeClr val="bg1"/>
                          </a:solidFill>
                          <a:latin typeface="Franklin Gothic Book" panose="020B0503020102020204" pitchFamily="34" charset="0"/>
                        </a:rPr>
                        <a:t>Pursuing employment in the field of computer sciences, as well as the potential for graduate school.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879779929"/>
                  </a:ext>
                </a:extLst>
              </a:tr>
              <a:tr h="565163">
                <a:tc>
                  <a:txBody>
                    <a:bodyPr/>
                    <a:lstStyle/>
                    <a:p>
                      <a:pPr algn="l" fontAlgn="b"/>
                      <a:r>
                        <a:rPr lang="en-US" sz="1600" u="none" strike="noStrike" dirty="0">
                          <a:solidFill>
                            <a:schemeClr val="bg1"/>
                          </a:solidFill>
                          <a:effectLst/>
                          <a:latin typeface="Franklin Gothic Book" panose="020B0503020102020204" pitchFamily="34" charset="0"/>
                        </a:rPr>
                        <a:t>Stacey Hanson</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u="none" strike="noStrike" dirty="0">
                          <a:solidFill>
                            <a:schemeClr val="bg1"/>
                          </a:solidFill>
                          <a:effectLst/>
                          <a:latin typeface="Franklin Gothic Book" panose="020B0503020102020204" pitchFamily="34" charset="0"/>
                        </a:rPr>
                        <a:t>UAA</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u="none" strike="noStrike" dirty="0">
                          <a:solidFill>
                            <a:schemeClr val="bg1"/>
                          </a:solidFill>
                          <a:effectLst/>
                          <a:latin typeface="Franklin Gothic Book" panose="020B0503020102020204" pitchFamily="34" charset="0"/>
                        </a:rPr>
                        <a:t>M.S. Biology</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Completing her degree at UAA, and pursuing positions in the biological sciences, with a particular focus on marine sciences.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394326637"/>
                  </a:ext>
                </a:extLst>
              </a:tr>
              <a:tr h="699953">
                <a:tc>
                  <a:txBody>
                    <a:bodyPr/>
                    <a:lstStyle/>
                    <a:p>
                      <a:pPr algn="l" fontAlgn="b"/>
                      <a:r>
                        <a:rPr lang="en-US" sz="1600" b="0" i="0" u="none" strike="noStrike" dirty="0">
                          <a:solidFill>
                            <a:schemeClr val="bg1"/>
                          </a:solidFill>
                          <a:effectLst/>
                          <a:latin typeface="Franklin Gothic Book" panose="020B0503020102020204" pitchFamily="34" charset="0"/>
                        </a:rPr>
                        <a:t>Kevin Fitzpatrick</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M.S. Biochemistry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Completing degree at UAA, just accepted a position as a Research and Field Technician with the Applied Environmental Research Center where he is working on contracts with the U.S. Army Corps. of Engineers.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690603766"/>
                  </a:ext>
                </a:extLst>
              </a:tr>
              <a:tr h="478157">
                <a:tc>
                  <a:txBody>
                    <a:bodyPr/>
                    <a:lstStyle/>
                    <a:p>
                      <a:pPr algn="l" fontAlgn="b"/>
                      <a:r>
                        <a:rPr lang="en-US" sz="1600" b="0" i="0" u="none" strike="noStrike" dirty="0">
                          <a:solidFill>
                            <a:schemeClr val="bg1"/>
                          </a:solidFill>
                          <a:effectLst/>
                          <a:latin typeface="Franklin Gothic Book" panose="020B0503020102020204" pitchFamily="34" charset="0"/>
                        </a:rPr>
                        <a:t>Tristan Goers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M.S. Data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Pursuing positions in the field of GIS.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605966374"/>
                  </a:ext>
                </a:extLst>
              </a:tr>
              <a:tr h="565163">
                <a:tc>
                  <a:txBody>
                    <a:bodyPr/>
                    <a:lstStyle/>
                    <a:p>
                      <a:pPr algn="l" fontAlgn="b"/>
                      <a:r>
                        <a:rPr lang="en-US" sz="1600" b="0" i="0" u="none" strike="noStrike" dirty="0">
                          <a:solidFill>
                            <a:schemeClr val="bg1"/>
                          </a:solidFill>
                          <a:effectLst/>
                          <a:latin typeface="Franklin Gothic Book" panose="020B0503020102020204" pitchFamily="34" charset="0"/>
                        </a:rPr>
                        <a:t>Megan </a:t>
                      </a:r>
                      <a:r>
                        <a:rPr lang="en-US" sz="1600" b="0" i="0" u="none" strike="noStrike" dirty="0" err="1">
                          <a:solidFill>
                            <a:schemeClr val="bg1"/>
                          </a:solidFill>
                          <a:effectLst/>
                          <a:latin typeface="Franklin Gothic Book" panose="020B0503020102020204" pitchFamily="34" charset="0"/>
                        </a:rPr>
                        <a:t>Verfaillie</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UNH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M.S. Environmental Engineering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begin a PhD at UNH in remote sensing and environmental engineering during the summer of 2021.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413462356"/>
                  </a:ext>
                </a:extLst>
              </a:tr>
            </a:tbl>
          </a:graphicData>
        </a:graphic>
      </p:graphicFrame>
      <p:sp>
        <p:nvSpPr>
          <p:cNvPr id="6" name="Rectangle 5">
            <a:extLst>
              <a:ext uri="{FF2B5EF4-FFF2-40B4-BE49-F238E27FC236}">
                <a16:creationId xmlns:a16="http://schemas.microsoft.com/office/drawing/2014/main" id="{2A953A5D-E722-4A21-8264-93B19F1F5FEB}"/>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2460062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fontScale="90000"/>
          </a:bodyPr>
          <a:lstStyle/>
          <a:p>
            <a:r>
              <a:rPr lang="en-US" b="0" dirty="0"/>
              <a:t>Integrated Minority Serving Institute (MSI)/Arctic Summer Internship Program (ASIP) </a:t>
            </a:r>
            <a:br>
              <a:rPr lang="en-US" b="0" dirty="0"/>
            </a:br>
            <a:endParaRPr lang="en-US" dirty="0"/>
          </a:p>
        </p:txBody>
      </p:sp>
      <p:sp>
        <p:nvSpPr>
          <p:cNvPr id="4" name="Rectangle 3">
            <a:extLst>
              <a:ext uri="{FF2B5EF4-FFF2-40B4-BE49-F238E27FC236}">
                <a16:creationId xmlns:a16="http://schemas.microsoft.com/office/drawing/2014/main" id="{0D5C441E-668D-4EEE-A9EF-07B54BEFDE60}"/>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2552139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013" y="3752849"/>
            <a:ext cx="3655052" cy="1733551"/>
          </a:xfrm>
        </p:spPr>
        <p:txBody>
          <a:bodyPr vert="horz" lIns="91440" tIns="45720" rIns="91440" bIns="45720" rtlCol="0" anchor="ctr">
            <a:normAutofit fontScale="90000"/>
          </a:bodyPr>
          <a:lstStyle/>
          <a:p>
            <a:r>
              <a:rPr lang="en-US" sz="2800" dirty="0">
                <a:latin typeface="+mj-lt"/>
              </a:rPr>
              <a:t>ADAC’s Integrated Minority Serving Institute (MSI)/Arctic Summer Internship Program (ASIP) </a:t>
            </a:r>
            <a:endParaRPr lang="en-US" sz="2800" i="1" dirty="0">
              <a:latin typeface="+mj-lt"/>
            </a:endParaRPr>
          </a:p>
        </p:txBody>
      </p:sp>
      <p:pic>
        <p:nvPicPr>
          <p:cNvPr id="7" name="Picture 6" descr="A group of people walking on a dirt road&#10;&#10;Description automatically generated with medium confidence">
            <a:extLst>
              <a:ext uri="{FF2B5EF4-FFF2-40B4-BE49-F238E27FC236}">
                <a16:creationId xmlns:a16="http://schemas.microsoft.com/office/drawing/2014/main" id="{F801636D-6F79-8C4D-8AFB-9F1A6CB11F3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373" b="2203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4294967295"/>
          </p:nvPr>
        </p:nvSpPr>
        <p:spPr>
          <a:xfrm>
            <a:off x="5103628" y="4114800"/>
            <a:ext cx="6244260" cy="2371060"/>
          </a:xfrm>
        </p:spPr>
        <p:txBody>
          <a:bodyPr vert="horz" lIns="91440" tIns="45720" rIns="91440" bIns="45720" rtlCol="0" anchor="ctr">
            <a:normAutofit/>
          </a:bodyPr>
          <a:lstStyle/>
          <a:p>
            <a:pPr>
              <a:lnSpc>
                <a:spcPct val="90000"/>
              </a:lnSpc>
            </a:pPr>
            <a:r>
              <a:rPr lang="en-US" sz="1800" u="sng" dirty="0">
                <a:latin typeface="+mn-lt"/>
              </a:rPr>
              <a:t>Project Principal Investigators</a:t>
            </a:r>
            <a:r>
              <a:rPr lang="en-US" sz="1800" dirty="0">
                <a:latin typeface="+mn-lt"/>
              </a:rPr>
              <a:t>: Craig Tweedie (UTEP) and </a:t>
            </a:r>
            <a:r>
              <a:rPr lang="en-US" sz="1800" dirty="0" err="1">
                <a:latin typeface="+mn-lt"/>
              </a:rPr>
              <a:t>Ellee</a:t>
            </a:r>
            <a:r>
              <a:rPr lang="en-US" sz="1800" dirty="0">
                <a:latin typeface="+mn-lt"/>
              </a:rPr>
              <a:t> Matthews (UAA)</a:t>
            </a:r>
          </a:p>
          <a:p>
            <a:pPr marL="0" indent="0">
              <a:lnSpc>
                <a:spcPct val="90000"/>
              </a:lnSpc>
              <a:buNone/>
            </a:pPr>
            <a:endParaRPr lang="en-US" sz="1800" dirty="0">
              <a:latin typeface="+mn-lt"/>
            </a:endParaRPr>
          </a:p>
          <a:p>
            <a:pPr>
              <a:lnSpc>
                <a:spcPct val="90000"/>
              </a:lnSpc>
            </a:pPr>
            <a:r>
              <a:rPr lang="en-US" sz="1800" u="sng" dirty="0">
                <a:latin typeface="+mn-lt"/>
              </a:rPr>
              <a:t>Lead Institution</a:t>
            </a:r>
            <a:r>
              <a:rPr lang="en-US" sz="1800" dirty="0">
                <a:latin typeface="+mn-lt"/>
              </a:rPr>
              <a:t>: University of Alaska Anchorage (UAA)(SME)</a:t>
            </a:r>
          </a:p>
          <a:p>
            <a:pPr>
              <a:lnSpc>
                <a:spcPct val="90000"/>
              </a:lnSpc>
            </a:pPr>
            <a:endParaRPr lang="en-US" sz="1800" dirty="0">
              <a:latin typeface="+mn-lt"/>
            </a:endParaRPr>
          </a:p>
          <a:p>
            <a:pPr>
              <a:lnSpc>
                <a:spcPct val="90000"/>
              </a:lnSpc>
            </a:pPr>
            <a:r>
              <a:rPr lang="en-US" sz="1800" u="sng" dirty="0">
                <a:latin typeface="+mn-lt"/>
              </a:rPr>
              <a:t>Supporting Institution</a:t>
            </a:r>
            <a:r>
              <a:rPr lang="en-US" sz="1800" dirty="0">
                <a:latin typeface="+mn-lt"/>
              </a:rPr>
              <a:t>: University of Texas El Paso (UTEP)(MSI)</a:t>
            </a:r>
          </a:p>
          <a:p>
            <a:pPr marL="0" indent="0">
              <a:lnSpc>
                <a:spcPct val="90000"/>
              </a:lnSpc>
              <a:buNone/>
            </a:pPr>
            <a:endParaRPr lang="en-US" sz="1800" dirty="0">
              <a:latin typeface="+mn-lt"/>
            </a:endParaRPr>
          </a:p>
          <a:p>
            <a:pPr>
              <a:lnSpc>
                <a:spcPct val="90000"/>
              </a:lnSpc>
            </a:pPr>
            <a:r>
              <a:rPr lang="en-US" sz="1800" u="sng" dirty="0">
                <a:latin typeface="+mn-lt"/>
              </a:rPr>
              <a:t>Supporting Team</a:t>
            </a:r>
            <a:r>
              <a:rPr lang="en-US" sz="1800" dirty="0">
                <a:latin typeface="+mn-lt"/>
              </a:rPr>
              <a:t>: Randy “Church” Kee and Jason “Olaf” Roe</a:t>
            </a:r>
          </a:p>
          <a:p>
            <a:pPr>
              <a:lnSpc>
                <a:spcPct val="90000"/>
              </a:lnSpc>
            </a:pPr>
            <a:endParaRPr lang="en-US" sz="1800" dirty="0">
              <a:latin typeface="+mn-lt"/>
            </a:endParaRPr>
          </a:p>
        </p:txBody>
      </p:sp>
      <p:sp>
        <p:nvSpPr>
          <p:cNvPr id="9" name="Rectangle 8">
            <a:extLst>
              <a:ext uri="{FF2B5EF4-FFF2-40B4-BE49-F238E27FC236}">
                <a16:creationId xmlns:a16="http://schemas.microsoft.com/office/drawing/2014/main" id="{5BDF8F24-F510-4F85-9682-944EABA27A86}"/>
              </a:ext>
            </a:extLst>
          </p:cNvPr>
          <p:cNvSpPr/>
          <p:nvPr/>
        </p:nvSpPr>
        <p:spPr>
          <a:xfrm>
            <a:off x="0" y="0"/>
            <a:ext cx="4186915" cy="307777"/>
          </a:xfrm>
          <a:prstGeom prst="rect">
            <a:avLst/>
          </a:prstGeom>
        </p:spPr>
        <p:txBody>
          <a:bodyPr wrap="none">
            <a:spAutoFit/>
          </a:bodyPr>
          <a:lstStyle/>
          <a:p>
            <a:r>
              <a:rPr lang="en-US" sz="1400" dirty="0">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4054154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09" y="378439"/>
            <a:ext cx="7978149" cy="805468"/>
          </a:xfrm>
        </p:spPr>
        <p:txBody>
          <a:bodyPr anchor="ctr">
            <a:normAutofit fontScale="90000"/>
          </a:bodyPr>
          <a:lstStyle/>
          <a:p>
            <a:pPr algn="ctr"/>
            <a:r>
              <a:rPr lang="en-US" dirty="0"/>
              <a:t>Integrated Minority Summer Internship (MSI)/Arctic Summer Internship Project (ASIP)</a:t>
            </a:r>
          </a:p>
        </p:txBody>
      </p:sp>
      <p:sp>
        <p:nvSpPr>
          <p:cNvPr id="4" name="Text Placeholder 3"/>
          <p:cNvSpPr>
            <a:spLocks noGrp="1"/>
          </p:cNvSpPr>
          <p:nvPr>
            <p:ph type="body" sz="half" idx="2"/>
          </p:nvPr>
        </p:nvSpPr>
        <p:spPr>
          <a:xfrm>
            <a:off x="240632" y="1183907"/>
            <a:ext cx="7286324" cy="4417368"/>
          </a:xfrm>
        </p:spPr>
        <p:txBody>
          <a:bodyPr>
            <a:normAutofit fontScale="92500" lnSpcReduction="10000"/>
          </a:bodyPr>
          <a:lstStyle/>
          <a:p>
            <a:endParaRPr lang="en-US" sz="1700" b="1" u="sng" dirty="0"/>
          </a:p>
          <a:p>
            <a:r>
              <a:rPr lang="en-US" sz="1700" b="1" u="sng" dirty="0">
                <a:solidFill>
                  <a:schemeClr val="accent1">
                    <a:lumMod val="60000"/>
                    <a:lumOff val="40000"/>
                  </a:schemeClr>
                </a:solidFill>
              </a:rPr>
              <a:t>Project Description:</a:t>
            </a:r>
            <a:r>
              <a:rPr lang="en-US" sz="1700" b="1" u="sng" dirty="0"/>
              <a:t> </a:t>
            </a:r>
          </a:p>
          <a:p>
            <a:pPr marL="285750" indent="-285750">
              <a:buFont typeface="Arial" panose="020B0604020202020204" pitchFamily="34" charset="0"/>
              <a:buChar char="•"/>
            </a:pPr>
            <a:r>
              <a:rPr lang="en-US" sz="1700" dirty="0"/>
              <a:t>The Arctic Summer Internship/Minority Summer Internship integrates students from under-represented classifications with designated Minority Serving Institutions (MSI) and Significant Minority Enrollment (SME) institutions. These interns join additional participating ADAC Fellows for a comprehensive summer internship program centered on Arctic field research. </a:t>
            </a:r>
          </a:p>
          <a:p>
            <a:pPr marL="285750" indent="-285750">
              <a:buFont typeface="Arial" panose="020B0604020202020204" pitchFamily="34" charset="0"/>
              <a:buChar char="•"/>
            </a:pPr>
            <a:r>
              <a:rPr lang="en-US" sz="1700" dirty="0"/>
              <a:t>ASIP is a comprehensive 10-week internship conducted by the ADAC team that provides students with the opportunity to network with multiple U.S. Federal Agencies, industry professionals, academics, Arctic operators, and Arctic community members. The internship also offers the opportunity to participate in ADAC research, independent research, and field research (COVID permitting) conducted in the U.S. Arctic. </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sz="1700" b="1" u="sng" dirty="0">
                <a:solidFill>
                  <a:schemeClr val="accent1">
                    <a:lumMod val="60000"/>
                    <a:lumOff val="40000"/>
                  </a:schemeClr>
                </a:solidFill>
                <a:cs typeface="Arial" charset="0"/>
              </a:rPr>
              <a:t>Objective/Purpose:</a:t>
            </a:r>
          </a:p>
          <a:p>
            <a:pPr marL="285750" indent="-285750">
              <a:buFont typeface="Arial" panose="020B0604020202020204" pitchFamily="34" charset="0"/>
              <a:buChar char="•"/>
              <a:defRPr/>
            </a:pPr>
            <a:r>
              <a:rPr lang="en-US" altLang="en-US" sz="1700" dirty="0">
                <a:solidFill>
                  <a:schemeClr val="bg1">
                    <a:lumMod val="10000"/>
                    <a:lumOff val="90000"/>
                  </a:schemeClr>
                </a:solidFill>
              </a:rPr>
              <a:t>To provide an Arctic focused summer internship program oriented for MSI’s, under-represented classifications, and other ADAC Fellows as a means of student workforce development and preparation for entry into the Homeland Security Enterprise or related field. </a:t>
            </a:r>
            <a:endParaRPr lang="en-US" sz="1700" dirty="0">
              <a:solidFill>
                <a:schemeClr val="bg1">
                  <a:lumMod val="10000"/>
                  <a:lumOff val="90000"/>
                </a:schemeClr>
              </a:solidFill>
            </a:endParaRPr>
          </a:p>
          <a:p>
            <a:pPr>
              <a:defRPr/>
            </a:pPr>
            <a:endParaRPr lang="en-US" dirty="0">
              <a:solidFill>
                <a:schemeClr val="bg1">
                  <a:lumMod val="10000"/>
                  <a:lumOff val="90000"/>
                </a:schemeClr>
              </a:solidFill>
            </a:endParaRPr>
          </a:p>
        </p:txBody>
      </p:sp>
      <p:graphicFrame>
        <p:nvGraphicFramePr>
          <p:cNvPr id="8" name="Diagram 7"/>
          <p:cNvGraphicFramePr/>
          <p:nvPr/>
        </p:nvGraphicFramePr>
        <p:xfrm>
          <a:off x="7526956" y="1871932"/>
          <a:ext cx="4135957" cy="3373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6D965BDA-1EE1-9843-9909-3ECA8B0199AC}"/>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722469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4659" y="240168"/>
            <a:ext cx="10515600" cy="593726"/>
          </a:xfrm>
        </p:spPr>
        <p:txBody>
          <a:bodyPr/>
          <a:lstStyle/>
          <a:p>
            <a:r>
              <a:rPr lang="en-US" dirty="0"/>
              <a:t>Program Year 7 </a:t>
            </a:r>
            <a:r>
              <a:rPr lang="en-US" sz="3200" b="0" dirty="0">
                <a:solidFill>
                  <a:schemeClr val="bg1">
                    <a:lumMod val="10000"/>
                    <a:lumOff val="90000"/>
                  </a:schemeClr>
                </a:solidFill>
              </a:rPr>
              <a:t>ASIP Milestones </a:t>
            </a:r>
            <a:r>
              <a:rPr lang="en-US" dirty="0"/>
              <a:t>&amp; Metrics</a:t>
            </a:r>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40000" lnSpcReduction="20000"/>
          </a:bodyPr>
          <a:lstStyle/>
          <a:p>
            <a:pPr marL="285750" indent="-285750">
              <a:lnSpc>
                <a:spcPct val="150000"/>
              </a:lnSpc>
            </a:pPr>
            <a:r>
              <a:rPr lang="en-US" sz="4300" dirty="0"/>
              <a:t>Recruit five students from under-represented minorities to participate in ADAC’s Arctic Summer Internship Program (ASIP) and integrate the MSI students with participating ADAC fellows.</a:t>
            </a:r>
          </a:p>
          <a:p>
            <a:pPr marL="285750" indent="-285750">
              <a:lnSpc>
                <a:spcPct val="150000"/>
              </a:lnSpc>
            </a:pPr>
            <a:endParaRPr lang="en-US" sz="4300" dirty="0"/>
          </a:p>
          <a:p>
            <a:pPr marL="285750" indent="-285750">
              <a:lnSpc>
                <a:spcPct val="150000"/>
              </a:lnSpc>
            </a:pPr>
            <a:r>
              <a:rPr lang="en-US" sz="4300" dirty="0"/>
              <a:t>Outline expectations and opportunities for recruited students by providing advance preparation information and associated materials.</a:t>
            </a:r>
          </a:p>
          <a:p>
            <a:pPr marL="285750" indent="-285750">
              <a:lnSpc>
                <a:spcPct val="150000"/>
              </a:lnSpc>
            </a:pPr>
            <a:endParaRPr lang="en-US" sz="4300" dirty="0"/>
          </a:p>
          <a:p>
            <a:pPr marL="285750" indent="-285750">
              <a:lnSpc>
                <a:spcPct val="150000"/>
              </a:lnSpc>
            </a:pPr>
            <a:r>
              <a:rPr lang="en-US" sz="4300" dirty="0"/>
              <a:t>Recruited students will travel to Anchorage, AK to participate in ADAC’s ASIP. </a:t>
            </a:r>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428479" y="1258921"/>
            <a:ext cx="5439469" cy="5202037"/>
          </a:xfrm>
        </p:spPr>
        <p:txBody>
          <a:bodyPr>
            <a:normAutofit/>
          </a:bodyPr>
          <a:lstStyle/>
          <a:p>
            <a:pPr>
              <a:spcBef>
                <a:spcPts val="0"/>
              </a:spcBef>
            </a:pPr>
            <a:r>
              <a:rPr lang="en-US" sz="1800" dirty="0"/>
              <a:t>Recruiting five students from under-represented minorities: Program is considered “Success” when full recruitment goal is achieved.  </a:t>
            </a:r>
          </a:p>
          <a:p>
            <a:pPr>
              <a:spcBef>
                <a:spcPts val="0"/>
              </a:spcBef>
            </a:pPr>
            <a:endParaRPr lang="en-US" sz="1800" dirty="0"/>
          </a:p>
          <a:p>
            <a:pPr>
              <a:spcBef>
                <a:spcPts val="0"/>
              </a:spcBef>
            </a:pPr>
            <a:r>
              <a:rPr lang="en-US" sz="1800" dirty="0"/>
              <a:t>Visiting minority students who then decide to compete for a DHS COE student fellowship program, because of participating in the ADAC MSI. Program is considered “Success” when one student considers pursuing a follow-on intern with either ADAC or another DHS COE.</a:t>
            </a:r>
          </a:p>
          <a:p>
            <a:pPr>
              <a:spcBef>
                <a:spcPts val="0"/>
              </a:spcBef>
            </a:pPr>
            <a:endParaRPr lang="en-US" sz="1800" dirty="0"/>
          </a:p>
          <a:p>
            <a:pPr>
              <a:spcBef>
                <a:spcPts val="0"/>
              </a:spcBef>
            </a:pPr>
            <a:r>
              <a:rPr lang="en-US" sz="1800" dirty="0"/>
              <a:t>Visiting minority students who follow-on through a student relationship to a DHS COE who then successfully graduate and enters into employment with the HSE or related field. Program is considered “Success” when one student takes this path over the duration of the ADAC MSI program.</a:t>
            </a:r>
          </a:p>
        </p:txBody>
      </p:sp>
      <p:sp>
        <p:nvSpPr>
          <p:cNvPr id="9" name="Rectangle 8">
            <a:extLst>
              <a:ext uri="{FF2B5EF4-FFF2-40B4-BE49-F238E27FC236}">
                <a16:creationId xmlns:a16="http://schemas.microsoft.com/office/drawing/2014/main" id="{FACFFAB5-0162-478B-9977-12EDF357D22D}"/>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356678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3529"/>
            <a:ext cx="10515600" cy="593726"/>
          </a:xfrm>
        </p:spPr>
        <p:txBody>
          <a:bodyPr/>
          <a:lstStyle/>
          <a:p>
            <a:pPr algn="ctr"/>
            <a:r>
              <a:rPr lang="en-US" dirty="0"/>
              <a:t>MSI/ASIP Virtual Program 2020: </a:t>
            </a:r>
            <a:r>
              <a:rPr lang="en-US" i="1" dirty="0"/>
              <a:t>Overview</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93" y="4017695"/>
            <a:ext cx="2307348" cy="1539164"/>
          </a:xfrm>
          <a:prstGeom prst="rect">
            <a:avLst/>
          </a:prstGeom>
          <a:ln w="12700">
            <a:solidFill>
              <a:schemeClr val="bg2">
                <a:lumMod val="10000"/>
                <a:lumOff val="90000"/>
              </a:schemeClr>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2131" y="4016440"/>
            <a:ext cx="2309466" cy="1540419"/>
          </a:xfrm>
          <a:prstGeom prst="rect">
            <a:avLst/>
          </a:prstGeom>
          <a:ln w="12700">
            <a:solidFill>
              <a:schemeClr val="tx1"/>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7787" y="4017067"/>
            <a:ext cx="2307648" cy="1539164"/>
          </a:xfrm>
          <a:prstGeom prst="rect">
            <a:avLst/>
          </a:prstGeom>
          <a:ln w="12700">
            <a:solidFill>
              <a:schemeClr val="tx1"/>
            </a:solid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144" y="4015352"/>
            <a:ext cx="2314609" cy="1543849"/>
          </a:xfrm>
          <a:prstGeom prst="rect">
            <a:avLst/>
          </a:prstGeom>
          <a:ln w="12700">
            <a:solidFill>
              <a:schemeClr val="tx1"/>
            </a:solidFill>
          </a:ln>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61982" y="4030264"/>
            <a:ext cx="2052049" cy="1539165"/>
          </a:xfrm>
          <a:prstGeom prst="rect">
            <a:avLst/>
          </a:prstGeom>
          <a:ln w="12700">
            <a:solidFill>
              <a:schemeClr val="tx1"/>
            </a:solidFill>
          </a:ln>
        </p:spPr>
      </p:pic>
      <p:sp>
        <p:nvSpPr>
          <p:cNvPr id="11" name="TextBox 10"/>
          <p:cNvSpPr txBox="1"/>
          <p:nvPr/>
        </p:nvSpPr>
        <p:spPr>
          <a:xfrm>
            <a:off x="838200" y="832042"/>
            <a:ext cx="11014494" cy="3139321"/>
          </a:xfrm>
          <a:prstGeom prst="rect">
            <a:avLst/>
          </a:prstGeom>
          <a:noFill/>
        </p:spPr>
        <p:txBody>
          <a:bodyPr wrap="square" rtlCol="0">
            <a:spAutoFit/>
          </a:bodyPr>
          <a:lstStyle/>
          <a:p>
            <a:pPr marL="285750" indent="-285750">
              <a:buFont typeface="Arial" panose="020B0604020202020204" pitchFamily="34" charset="0"/>
              <a:buChar char="•"/>
            </a:pPr>
            <a:r>
              <a:rPr lang="en-US" b="1" u="sng" dirty="0">
                <a:latin typeface="Franklin Gothic Book" panose="020B0503020102020204" pitchFamily="34" charset="0"/>
              </a:rPr>
              <a:t>Program Leadership</a:t>
            </a:r>
            <a:r>
              <a:rPr lang="en-US" b="1" dirty="0">
                <a:latin typeface="Franklin Gothic Book" panose="020B0503020102020204" pitchFamily="34" charset="0"/>
              </a:rPr>
              <a:t>: PI – Dr. Craig Tweedie (UTEP); Co-PI – </a:t>
            </a:r>
            <a:r>
              <a:rPr lang="en-US" b="1" dirty="0" err="1">
                <a:latin typeface="Franklin Gothic Book" panose="020B0503020102020204" pitchFamily="34" charset="0"/>
              </a:rPr>
              <a:t>Ellee</a:t>
            </a:r>
            <a:r>
              <a:rPr lang="en-US" b="1" dirty="0">
                <a:latin typeface="Franklin Gothic Book" panose="020B0503020102020204" pitchFamily="34" charset="0"/>
              </a:rPr>
              <a:t> Matthews </a:t>
            </a:r>
          </a:p>
          <a:p>
            <a:pPr marL="285750" indent="-285750">
              <a:buFont typeface="Arial" panose="020B0604020202020204" pitchFamily="34" charset="0"/>
              <a:buChar char="•"/>
            </a:pPr>
            <a:r>
              <a:rPr lang="en-US" b="1" u="sng" dirty="0">
                <a:latin typeface="Franklin Gothic Book" panose="020B0503020102020204" pitchFamily="34" charset="0"/>
              </a:rPr>
              <a:t>Dates</a:t>
            </a:r>
            <a:r>
              <a:rPr lang="en-US" b="1" dirty="0">
                <a:latin typeface="Franklin Gothic Book" panose="020B0503020102020204" pitchFamily="34" charset="0"/>
              </a:rPr>
              <a:t>:</a:t>
            </a:r>
            <a:r>
              <a:rPr lang="en-US" dirty="0">
                <a:latin typeface="Franklin Gothic Book" panose="020B0503020102020204" pitchFamily="34" charset="0"/>
              </a:rPr>
              <a:t> June 1 – August 7</a:t>
            </a:r>
          </a:p>
          <a:p>
            <a:pPr marL="285750" indent="-285750">
              <a:buFont typeface="Arial" panose="020B0604020202020204" pitchFamily="34" charset="0"/>
              <a:buChar char="•"/>
            </a:pPr>
            <a:r>
              <a:rPr lang="en-US" b="1" u="sng" dirty="0">
                <a:latin typeface="Franklin Gothic Book" panose="020B0503020102020204" pitchFamily="34" charset="0"/>
              </a:rPr>
              <a:t>Delivery</a:t>
            </a:r>
            <a:r>
              <a:rPr lang="en-US" b="1" dirty="0">
                <a:latin typeface="Franklin Gothic Book" panose="020B0503020102020204" pitchFamily="34" charset="0"/>
              </a:rPr>
              <a:t>:</a:t>
            </a:r>
            <a:r>
              <a:rPr lang="en-US" u="sng" dirty="0">
                <a:latin typeface="Franklin Gothic Book" panose="020B0503020102020204" pitchFamily="34" charset="0"/>
              </a:rPr>
              <a:t> </a:t>
            </a:r>
            <a:r>
              <a:rPr lang="en-US" dirty="0">
                <a:latin typeface="Franklin Gothic Book" panose="020B0503020102020204" pitchFamily="34" charset="0"/>
              </a:rPr>
              <a:t>Microsoft Teams, Zoom, and Google Calendar </a:t>
            </a:r>
          </a:p>
          <a:p>
            <a:pPr marL="285750" indent="-285750">
              <a:buFont typeface="Arial" panose="020B0604020202020204" pitchFamily="34" charset="0"/>
              <a:buChar char="•"/>
            </a:pPr>
            <a:r>
              <a:rPr lang="en-US" b="1" u="sng" dirty="0">
                <a:latin typeface="Franklin Gothic Book" panose="020B0503020102020204" pitchFamily="34" charset="0"/>
              </a:rPr>
              <a:t>Students</a:t>
            </a:r>
            <a:r>
              <a:rPr lang="en-US" b="1" dirty="0">
                <a:latin typeface="Franklin Gothic Book" panose="020B0503020102020204" pitchFamily="34" charset="0"/>
              </a:rPr>
              <a:t>:</a:t>
            </a:r>
          </a:p>
          <a:p>
            <a:pPr marL="742950" lvl="1" indent="-285750">
              <a:buFont typeface="Arial" panose="020B0604020202020204" pitchFamily="34" charset="0"/>
              <a:buChar char="•"/>
            </a:pPr>
            <a:r>
              <a:rPr lang="en-US" dirty="0">
                <a:latin typeface="Franklin Gothic Book" panose="020B0503020102020204" pitchFamily="34" charset="0"/>
              </a:rPr>
              <a:t>11 Total Students:</a:t>
            </a:r>
          </a:p>
          <a:p>
            <a:pPr marL="1200150" lvl="2" indent="-285750">
              <a:buFont typeface="Arial" panose="020B0604020202020204" pitchFamily="34" charset="0"/>
              <a:buChar char="•"/>
            </a:pPr>
            <a:r>
              <a:rPr lang="en-US" dirty="0">
                <a:latin typeface="Franklin Gothic Book" panose="020B0503020102020204" pitchFamily="34" charset="0"/>
              </a:rPr>
              <a:t>6 University of Alaska Anchorage Students</a:t>
            </a:r>
          </a:p>
          <a:p>
            <a:pPr marL="1200150" lvl="2" indent="-285750">
              <a:buFont typeface="Arial" panose="020B0604020202020204" pitchFamily="34" charset="0"/>
              <a:buChar char="•"/>
            </a:pPr>
            <a:r>
              <a:rPr lang="en-US" dirty="0">
                <a:latin typeface="Franklin Gothic Book" panose="020B0503020102020204" pitchFamily="34" charset="0"/>
              </a:rPr>
              <a:t>1 U.S. Naval Academy Midshipman</a:t>
            </a:r>
          </a:p>
          <a:p>
            <a:pPr marL="1200150" lvl="2" indent="-285750">
              <a:buFont typeface="Arial" panose="020B0604020202020204" pitchFamily="34" charset="0"/>
              <a:buChar char="•"/>
            </a:pPr>
            <a:r>
              <a:rPr lang="en-US" dirty="0">
                <a:latin typeface="Franklin Gothic Book" panose="020B0503020102020204" pitchFamily="34" charset="0"/>
              </a:rPr>
              <a:t>1 University of Texas El Paso Student</a:t>
            </a:r>
          </a:p>
          <a:p>
            <a:pPr marL="1200150" lvl="2" indent="-285750">
              <a:buFont typeface="Arial" panose="020B0604020202020204" pitchFamily="34" charset="0"/>
              <a:buChar char="•"/>
            </a:pPr>
            <a:r>
              <a:rPr lang="en-US" dirty="0">
                <a:latin typeface="Franklin Gothic Book" panose="020B0503020102020204" pitchFamily="34" charset="0"/>
              </a:rPr>
              <a:t>1 University of New Orleans Student</a:t>
            </a:r>
          </a:p>
          <a:p>
            <a:pPr marL="1200150" lvl="2" indent="-285750">
              <a:buFont typeface="Arial" panose="020B0604020202020204" pitchFamily="34" charset="0"/>
              <a:buChar char="•"/>
            </a:pPr>
            <a:r>
              <a:rPr lang="en-US" dirty="0">
                <a:latin typeface="Franklin Gothic Book" panose="020B0503020102020204" pitchFamily="34" charset="0"/>
              </a:rPr>
              <a:t>1 University of North Carolina Wilmington Student</a:t>
            </a:r>
          </a:p>
          <a:p>
            <a:pPr marL="1200150" lvl="2" indent="-285750">
              <a:buFont typeface="Arial" panose="020B0604020202020204" pitchFamily="34" charset="0"/>
              <a:buChar char="•"/>
            </a:pPr>
            <a:r>
              <a:rPr lang="en-US" dirty="0">
                <a:latin typeface="Franklin Gothic Book" panose="020B0503020102020204" pitchFamily="34" charset="0"/>
              </a:rPr>
              <a:t>1 University of New Hampshire Student</a:t>
            </a:r>
          </a:p>
        </p:txBody>
      </p:sp>
      <p:sp>
        <p:nvSpPr>
          <p:cNvPr id="12" name="Rectangle 11">
            <a:extLst>
              <a:ext uri="{FF2B5EF4-FFF2-40B4-BE49-F238E27FC236}">
                <a16:creationId xmlns:a16="http://schemas.microsoft.com/office/drawing/2014/main" id="{9A8A61BB-ADC5-424F-B7E6-6684D70B0B2D}"/>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4085275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6612" y="345223"/>
            <a:ext cx="10515600" cy="593726"/>
          </a:xfrm>
        </p:spPr>
        <p:txBody>
          <a:bodyPr/>
          <a:lstStyle/>
          <a:p>
            <a:pPr algn="ctr"/>
            <a:r>
              <a:rPr lang="en-US" dirty="0"/>
              <a:t>MSI/ASIP Virtual Program 2020: </a:t>
            </a:r>
            <a:r>
              <a:rPr lang="en-US" i="1" dirty="0"/>
              <a:t>Components &amp; Structure </a:t>
            </a:r>
          </a:p>
        </p:txBody>
      </p:sp>
      <p:sp>
        <p:nvSpPr>
          <p:cNvPr id="25" name="Text Placeholder 24"/>
          <p:cNvSpPr>
            <a:spLocks noGrp="1"/>
          </p:cNvSpPr>
          <p:nvPr>
            <p:ph type="body" idx="1"/>
          </p:nvPr>
        </p:nvSpPr>
        <p:spPr>
          <a:xfrm>
            <a:off x="512776" y="880704"/>
            <a:ext cx="5157787" cy="461962"/>
          </a:xfrm>
        </p:spPr>
        <p:txBody>
          <a:bodyPr/>
          <a:lstStyle/>
          <a:p>
            <a:pPr algn="ctr"/>
            <a:r>
              <a:rPr lang="en-US" u="sng" dirty="0">
                <a:solidFill>
                  <a:schemeClr val="accent1"/>
                </a:solidFill>
              </a:rPr>
              <a:t>Program Components </a:t>
            </a:r>
          </a:p>
        </p:txBody>
      </p:sp>
      <p:sp>
        <p:nvSpPr>
          <p:cNvPr id="27" name="Text Placeholder 26"/>
          <p:cNvSpPr>
            <a:spLocks noGrp="1"/>
          </p:cNvSpPr>
          <p:nvPr>
            <p:ph type="body" sz="quarter" idx="3"/>
          </p:nvPr>
        </p:nvSpPr>
        <p:spPr>
          <a:xfrm>
            <a:off x="6169454" y="934575"/>
            <a:ext cx="5183188" cy="461962"/>
          </a:xfrm>
        </p:spPr>
        <p:txBody>
          <a:bodyPr/>
          <a:lstStyle/>
          <a:p>
            <a:pPr algn="ctr"/>
            <a:r>
              <a:rPr lang="en-US" u="sng" dirty="0">
                <a:solidFill>
                  <a:schemeClr val="accent1"/>
                </a:solidFill>
              </a:rPr>
              <a:t>Program Structure</a:t>
            </a:r>
          </a:p>
        </p:txBody>
      </p:sp>
      <p:graphicFrame>
        <p:nvGraphicFramePr>
          <p:cNvPr id="8" name="Diagram 7"/>
          <p:cNvGraphicFramePr/>
          <p:nvPr/>
        </p:nvGraphicFramePr>
        <p:xfrm>
          <a:off x="836612" y="1990060"/>
          <a:ext cx="4510116" cy="3923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9" name="Group 8"/>
          <p:cNvGrpSpPr/>
          <p:nvPr/>
        </p:nvGrpSpPr>
        <p:grpSpPr>
          <a:xfrm>
            <a:off x="2449640" y="1487228"/>
            <a:ext cx="1014776" cy="1014776"/>
            <a:chOff x="1127529" y="631319"/>
            <a:chExt cx="1014776" cy="1014776"/>
          </a:xfrm>
        </p:grpSpPr>
        <p:sp>
          <p:nvSpPr>
            <p:cNvPr id="10" name="Oval 9"/>
            <p:cNvSpPr/>
            <p:nvPr/>
          </p:nvSpPr>
          <p:spPr>
            <a:xfrm>
              <a:off x="1127529" y="631319"/>
              <a:ext cx="1014776" cy="101477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Oval 4"/>
            <p:cNvSpPr txBox="1"/>
            <p:nvPr/>
          </p:nvSpPr>
          <p:spPr>
            <a:xfrm>
              <a:off x="1276140" y="779930"/>
              <a:ext cx="726840" cy="717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1000" kern="1200" dirty="0">
                  <a:solidFill>
                    <a:srgbClr val="F8F8F8"/>
                  </a:solidFill>
                </a:rPr>
                <a:t>Professional Development</a:t>
              </a:r>
            </a:p>
          </p:txBody>
        </p:sp>
      </p:grpSp>
      <p:sp>
        <p:nvSpPr>
          <p:cNvPr id="16" name="Oval 15"/>
          <p:cNvSpPr/>
          <p:nvPr/>
        </p:nvSpPr>
        <p:spPr>
          <a:xfrm>
            <a:off x="3613027" y="1549357"/>
            <a:ext cx="1014776" cy="1004787"/>
          </a:xfrm>
          <a:prstGeom prst="ellipse">
            <a:avLst/>
          </a:prstGeom>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4"/>
          <p:cNvSpPr txBox="1"/>
          <p:nvPr/>
        </p:nvSpPr>
        <p:spPr>
          <a:xfrm>
            <a:off x="3761638" y="1696887"/>
            <a:ext cx="717554" cy="717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1000" kern="1200" dirty="0">
                <a:solidFill>
                  <a:srgbClr val="F8F8F8"/>
                </a:solidFill>
              </a:rPr>
              <a:t>Group Project</a:t>
            </a:r>
          </a:p>
        </p:txBody>
      </p:sp>
      <p:sp>
        <p:nvSpPr>
          <p:cNvPr id="20" name="Oval 19"/>
          <p:cNvSpPr/>
          <p:nvPr/>
        </p:nvSpPr>
        <p:spPr>
          <a:xfrm>
            <a:off x="1338281" y="1677338"/>
            <a:ext cx="1014776" cy="1004787"/>
          </a:xfrm>
          <a:prstGeom prst="ellipse">
            <a:avLst/>
          </a:prstGeom>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4"/>
          <p:cNvSpPr txBox="1"/>
          <p:nvPr/>
        </p:nvSpPr>
        <p:spPr>
          <a:xfrm>
            <a:off x="1411144" y="1820954"/>
            <a:ext cx="869050" cy="71755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1000" kern="1200" dirty="0">
                <a:solidFill>
                  <a:srgbClr val="F8F8F8"/>
                </a:solidFill>
              </a:rPr>
              <a:t>Student Presentations</a:t>
            </a:r>
          </a:p>
        </p:txBody>
      </p:sp>
      <p:graphicFrame>
        <p:nvGraphicFramePr>
          <p:cNvPr id="21" name="Diagram 20"/>
          <p:cNvGraphicFramePr/>
          <p:nvPr/>
        </p:nvGraphicFramePr>
        <p:xfrm>
          <a:off x="6609583" y="1687269"/>
          <a:ext cx="4308422" cy="452919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Rectangle 14">
            <a:extLst>
              <a:ext uri="{FF2B5EF4-FFF2-40B4-BE49-F238E27FC236}">
                <a16:creationId xmlns:a16="http://schemas.microsoft.com/office/drawing/2014/main" id="{62415C82-E686-7D4E-8904-359BA47C312F}"/>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2074690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2FE7B42-F8DB-4524-97CC-909F5EE602BF}"/>
              </a:ext>
            </a:extLst>
          </p:cNvPr>
          <p:cNvSpPr>
            <a:spLocks noGrp="1"/>
          </p:cNvSpPr>
          <p:nvPr>
            <p:ph type="title"/>
          </p:nvPr>
        </p:nvSpPr>
        <p:spPr/>
        <p:txBody>
          <a:bodyPr/>
          <a:lstStyle/>
          <a:p>
            <a:pPr algn="ctr"/>
            <a:r>
              <a:rPr lang="en-US" dirty="0"/>
              <a:t>Virtual ASIP 2020 – </a:t>
            </a:r>
            <a:r>
              <a:rPr lang="en-US" i="1" dirty="0"/>
              <a:t>Guest Presenters </a:t>
            </a:r>
          </a:p>
        </p:txBody>
      </p:sp>
      <p:sp>
        <p:nvSpPr>
          <p:cNvPr id="15" name="Text Placeholder 14">
            <a:extLst>
              <a:ext uri="{FF2B5EF4-FFF2-40B4-BE49-F238E27FC236}">
                <a16:creationId xmlns:a16="http://schemas.microsoft.com/office/drawing/2014/main" id="{8DE3EF70-E68E-4508-B91C-FE2E36ABBE08}"/>
              </a:ext>
            </a:extLst>
          </p:cNvPr>
          <p:cNvSpPr>
            <a:spLocks noGrp="1"/>
          </p:cNvSpPr>
          <p:nvPr>
            <p:ph type="body" sz="quarter" idx="10"/>
          </p:nvPr>
        </p:nvSpPr>
        <p:spPr>
          <a:xfrm>
            <a:off x="210207" y="1157288"/>
            <a:ext cx="11582400" cy="4896671"/>
          </a:xfrm>
        </p:spPr>
        <p:txBody>
          <a:bodyPr>
            <a:normAutofit/>
          </a:bodyPr>
          <a:lstStyle/>
          <a:p>
            <a:pPr marL="285750" indent="-285750">
              <a:buFont typeface="Arial" panose="020B0604020202020204" pitchFamily="34" charset="0"/>
              <a:buChar char="•"/>
            </a:pPr>
            <a:r>
              <a:rPr lang="en-US" dirty="0">
                <a:solidFill>
                  <a:schemeClr val="accent1">
                    <a:lumMod val="60000"/>
                    <a:lumOff val="40000"/>
                  </a:schemeClr>
                </a:solidFill>
              </a:rPr>
              <a:t>Randy “Church” Kee </a:t>
            </a:r>
            <a:r>
              <a:rPr lang="en-US" dirty="0"/>
              <a:t>– Executive Director of the Arctic Domain Awareness Center</a:t>
            </a:r>
          </a:p>
          <a:p>
            <a:pPr marL="285750" indent="-285750">
              <a:buFont typeface="Arial" panose="020B0604020202020204" pitchFamily="34" charset="0"/>
              <a:buChar char="•"/>
            </a:pPr>
            <a:r>
              <a:rPr lang="en-US" dirty="0">
                <a:solidFill>
                  <a:schemeClr val="accent1">
                    <a:lumMod val="60000"/>
                    <a:lumOff val="40000"/>
                  </a:schemeClr>
                </a:solidFill>
              </a:rPr>
              <a:t>Dr. Douglas Causey </a:t>
            </a:r>
            <a:r>
              <a:rPr lang="en-US" dirty="0"/>
              <a:t>– Principle Investigator of the Arctic Domain Awareness Center</a:t>
            </a:r>
          </a:p>
          <a:p>
            <a:pPr marL="285750" indent="-285750">
              <a:buFont typeface="Arial" panose="020B0604020202020204" pitchFamily="34" charset="0"/>
              <a:buChar char="•"/>
            </a:pPr>
            <a:r>
              <a:rPr lang="en-US" dirty="0">
                <a:solidFill>
                  <a:schemeClr val="accent1">
                    <a:lumMod val="60000"/>
                    <a:lumOff val="40000"/>
                  </a:schemeClr>
                </a:solidFill>
              </a:rPr>
              <a:t>Jason “Olaf” Roe </a:t>
            </a:r>
            <a:r>
              <a:rPr lang="en-US" dirty="0"/>
              <a:t>– Associate Director &amp; Senior Research Professional of the Arctic Domain Awareness Center </a:t>
            </a:r>
          </a:p>
          <a:p>
            <a:pPr marL="285750" indent="-285750">
              <a:buFont typeface="Arial" panose="020B0604020202020204" pitchFamily="34" charset="0"/>
              <a:buChar char="•"/>
            </a:pPr>
            <a:r>
              <a:rPr lang="en-US" dirty="0">
                <a:solidFill>
                  <a:schemeClr val="accent1">
                    <a:lumMod val="60000"/>
                    <a:lumOff val="40000"/>
                  </a:schemeClr>
                </a:solidFill>
              </a:rPr>
              <a:t>Kelsey “Doc Freeze” Frazier </a:t>
            </a:r>
            <a:r>
              <a:rPr lang="en-US" dirty="0"/>
              <a:t>– Research Associate at the Arctic Domain Awareness Center</a:t>
            </a:r>
          </a:p>
          <a:p>
            <a:pPr marL="285750" indent="-285750">
              <a:buFont typeface="Arial" panose="020B0604020202020204" pitchFamily="34" charset="0"/>
              <a:buChar char="•"/>
            </a:pPr>
            <a:r>
              <a:rPr lang="en-US" dirty="0" err="1">
                <a:solidFill>
                  <a:schemeClr val="accent1">
                    <a:lumMod val="60000"/>
                    <a:lumOff val="40000"/>
                  </a:schemeClr>
                </a:solidFill>
              </a:rPr>
              <a:t>Capt</a:t>
            </a:r>
            <a:r>
              <a:rPr lang="en-US" dirty="0">
                <a:solidFill>
                  <a:schemeClr val="accent1">
                    <a:lumMod val="60000"/>
                    <a:lumOff val="40000"/>
                  </a:schemeClr>
                </a:solidFill>
              </a:rPr>
              <a:t> (Ret) Buddy Custard &amp; Dr. Shawn Butler </a:t>
            </a:r>
            <a:r>
              <a:rPr lang="en-US" dirty="0"/>
              <a:t>– Principle Investigators on ADAC’s Arctic Geofencing Project </a:t>
            </a:r>
          </a:p>
          <a:p>
            <a:pPr marL="285750" indent="-285750">
              <a:buFont typeface="Arial" panose="020B0604020202020204" pitchFamily="34" charset="0"/>
              <a:buChar char="•"/>
            </a:pPr>
            <a:r>
              <a:rPr lang="en-US" dirty="0" err="1">
                <a:solidFill>
                  <a:schemeClr val="accent1">
                    <a:lumMod val="60000"/>
                    <a:lumOff val="40000"/>
                  </a:schemeClr>
                </a:solidFill>
              </a:rPr>
              <a:t>Kaare</a:t>
            </a:r>
            <a:r>
              <a:rPr lang="en-US" dirty="0">
                <a:solidFill>
                  <a:schemeClr val="accent1">
                    <a:lumMod val="60000"/>
                    <a:lumOff val="40000"/>
                  </a:schemeClr>
                </a:solidFill>
              </a:rPr>
              <a:t> Erickson </a:t>
            </a:r>
            <a:r>
              <a:rPr lang="en-US" dirty="0"/>
              <a:t>–</a:t>
            </a:r>
            <a:r>
              <a:rPr lang="en-US" dirty="0" err="1"/>
              <a:t>Ukpeaġvik</a:t>
            </a:r>
            <a:r>
              <a:rPr lang="en-US" dirty="0"/>
              <a:t> </a:t>
            </a:r>
            <a:r>
              <a:rPr lang="en-US" dirty="0" err="1"/>
              <a:t>Iñupiat</a:t>
            </a:r>
            <a:r>
              <a:rPr lang="en-US" dirty="0"/>
              <a:t> Corporation (UIC)  Science </a:t>
            </a:r>
          </a:p>
          <a:p>
            <a:pPr marL="285750" indent="-285750">
              <a:buFont typeface="Arial" panose="020B0604020202020204" pitchFamily="34" charset="0"/>
              <a:buChar char="•"/>
            </a:pPr>
            <a:r>
              <a:rPr lang="en-US" dirty="0">
                <a:solidFill>
                  <a:schemeClr val="accent1">
                    <a:lumMod val="60000"/>
                    <a:lumOff val="40000"/>
                  </a:schemeClr>
                </a:solidFill>
              </a:rPr>
              <a:t>Dr. John Farrell </a:t>
            </a:r>
            <a:r>
              <a:rPr lang="en-US" dirty="0"/>
              <a:t>– Executive Director of the U.S. Arctic Research Commission </a:t>
            </a:r>
          </a:p>
          <a:p>
            <a:pPr marL="285750" indent="-285750">
              <a:buFont typeface="Arial" panose="020B0604020202020204" pitchFamily="34" charset="0"/>
              <a:buChar char="•"/>
            </a:pPr>
            <a:r>
              <a:rPr lang="en-US" dirty="0">
                <a:solidFill>
                  <a:schemeClr val="accent1">
                    <a:lumMod val="60000"/>
                    <a:lumOff val="40000"/>
                  </a:schemeClr>
                </a:solidFill>
              </a:rPr>
              <a:t>Mr. Delbert Rexford </a:t>
            </a:r>
            <a:r>
              <a:rPr lang="en-US" dirty="0"/>
              <a:t>- President and CEO of </a:t>
            </a:r>
            <a:r>
              <a:rPr lang="en-US" dirty="0" err="1"/>
              <a:t>Ukpeaġvik</a:t>
            </a:r>
            <a:r>
              <a:rPr lang="en-US" dirty="0"/>
              <a:t> </a:t>
            </a:r>
            <a:r>
              <a:rPr lang="en-US" dirty="0" err="1"/>
              <a:t>Iñupiat</a:t>
            </a:r>
            <a:r>
              <a:rPr lang="en-US" dirty="0"/>
              <a:t> Corporation (UIC)</a:t>
            </a:r>
          </a:p>
          <a:p>
            <a:pPr marL="285750" indent="-285750">
              <a:buFont typeface="Arial" panose="020B0604020202020204" pitchFamily="34" charset="0"/>
              <a:buChar char="•"/>
            </a:pPr>
            <a:r>
              <a:rPr lang="en-US" dirty="0">
                <a:solidFill>
                  <a:schemeClr val="accent1">
                    <a:lumMod val="60000"/>
                    <a:lumOff val="40000"/>
                  </a:schemeClr>
                </a:solidFill>
              </a:rPr>
              <a:t>Dr. Paul Berkman </a:t>
            </a:r>
            <a:r>
              <a:rPr lang="en-US" dirty="0"/>
              <a:t>- Director of Science Diplomacy at the Fletcher School of Science Diplomacy and Law at Tufts University</a:t>
            </a:r>
          </a:p>
          <a:p>
            <a:pPr marL="285750" indent="-285750">
              <a:buFont typeface="Arial" panose="020B0604020202020204" pitchFamily="34" charset="0"/>
              <a:buChar char="•"/>
            </a:pPr>
            <a:r>
              <a:rPr lang="en-US" dirty="0">
                <a:solidFill>
                  <a:schemeClr val="accent1">
                    <a:lumMod val="60000"/>
                    <a:lumOff val="40000"/>
                  </a:schemeClr>
                </a:solidFill>
              </a:rPr>
              <a:t>Justin </a:t>
            </a:r>
            <a:r>
              <a:rPr lang="en-US" dirty="0" err="1">
                <a:solidFill>
                  <a:schemeClr val="accent1">
                    <a:lumMod val="60000"/>
                    <a:lumOff val="40000"/>
                  </a:schemeClr>
                </a:solidFill>
              </a:rPr>
              <a:t>Mitchak</a:t>
            </a:r>
            <a:r>
              <a:rPr lang="en-US" dirty="0">
                <a:solidFill>
                  <a:schemeClr val="accent1">
                    <a:lumMod val="60000"/>
                    <a:lumOff val="40000"/>
                  </a:schemeClr>
                </a:solidFill>
              </a:rPr>
              <a:t> </a:t>
            </a:r>
            <a:r>
              <a:rPr lang="en-US" dirty="0" err="1">
                <a:solidFill>
                  <a:schemeClr val="accent1">
                    <a:lumMod val="60000"/>
                    <a:lumOff val="40000"/>
                  </a:schemeClr>
                </a:solidFill>
              </a:rPr>
              <a:t>Gatten</a:t>
            </a:r>
            <a:r>
              <a:rPr lang="en-US" dirty="0">
                <a:solidFill>
                  <a:schemeClr val="accent1">
                    <a:lumMod val="60000"/>
                    <a:lumOff val="40000"/>
                  </a:schemeClr>
                </a:solidFill>
              </a:rPr>
              <a:t> </a:t>
            </a:r>
            <a:r>
              <a:rPr lang="en-US" dirty="0"/>
              <a:t>- The North Slope Borough Risk Management Department</a:t>
            </a:r>
          </a:p>
          <a:p>
            <a:pPr marL="285750" indent="-285750">
              <a:buFont typeface="Arial" panose="020B0604020202020204" pitchFamily="34" charset="0"/>
              <a:buChar char="•"/>
            </a:pPr>
            <a:r>
              <a:rPr lang="en-US" dirty="0">
                <a:solidFill>
                  <a:schemeClr val="accent1">
                    <a:lumMod val="60000"/>
                    <a:lumOff val="40000"/>
                  </a:schemeClr>
                </a:solidFill>
              </a:rPr>
              <a:t>Dr. Robert </a:t>
            </a:r>
            <a:r>
              <a:rPr lang="en-US" dirty="0" err="1">
                <a:solidFill>
                  <a:schemeClr val="accent1">
                    <a:lumMod val="60000"/>
                    <a:lumOff val="40000"/>
                  </a:schemeClr>
                </a:solidFill>
              </a:rPr>
              <a:t>Suydam</a:t>
            </a:r>
            <a:r>
              <a:rPr lang="en-US" dirty="0"/>
              <a:t> - The National Wildlife Service in </a:t>
            </a:r>
            <a:r>
              <a:rPr lang="en-US" dirty="0" err="1"/>
              <a:t>Utqiagvik</a:t>
            </a:r>
            <a:r>
              <a:rPr lang="en-US" dirty="0"/>
              <a:t>, AK </a:t>
            </a:r>
          </a:p>
          <a:p>
            <a:pPr marL="285750" indent="-285750">
              <a:buFont typeface="Arial" panose="020B0604020202020204" pitchFamily="34" charset="0"/>
              <a:buChar char="•"/>
            </a:pPr>
            <a:r>
              <a:rPr lang="en-US" dirty="0">
                <a:solidFill>
                  <a:schemeClr val="accent1">
                    <a:lumMod val="60000"/>
                    <a:lumOff val="40000"/>
                  </a:schemeClr>
                </a:solidFill>
              </a:rPr>
              <a:t>Sara Thomas </a:t>
            </a:r>
            <a:r>
              <a:rPr lang="en-US" dirty="0"/>
              <a:t>– The Native Movement </a:t>
            </a:r>
          </a:p>
          <a:p>
            <a:pPr marL="285750" indent="-285750">
              <a:buFont typeface="Arial" panose="020B0604020202020204" pitchFamily="34" charset="0"/>
              <a:buChar char="•"/>
            </a:pPr>
            <a:r>
              <a:rPr lang="en-US" dirty="0">
                <a:solidFill>
                  <a:schemeClr val="accent1">
                    <a:lumMod val="60000"/>
                    <a:lumOff val="40000"/>
                  </a:schemeClr>
                </a:solidFill>
              </a:rPr>
              <a:t>Gil Castellanos </a:t>
            </a:r>
            <a:r>
              <a:rPr lang="en-US" dirty="0"/>
              <a:t>– U.S. Representative for the Arctic Council Conservation of Arctic Flora and Fauna Working Group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 name="Text Placeholder 2">
            <a:extLst>
              <a:ext uri="{FF2B5EF4-FFF2-40B4-BE49-F238E27FC236}">
                <a16:creationId xmlns:a16="http://schemas.microsoft.com/office/drawing/2014/main" id="{BAF9BFDE-C609-B648-883B-D7D82FD372D1}"/>
              </a:ext>
            </a:extLst>
          </p:cNvPr>
          <p:cNvSpPr>
            <a:spLocks noGrp="1"/>
          </p:cNvSpPr>
          <p:nvPr>
            <p:ph type="body" sz="quarter" idx="17"/>
          </p:nvPr>
        </p:nvSpPr>
        <p:spPr/>
        <p:txBody>
          <a:bodyPr/>
          <a:lstStyle/>
          <a:p>
            <a:endParaRPr lang="en-US"/>
          </a:p>
        </p:txBody>
      </p:sp>
      <p:sp>
        <p:nvSpPr>
          <p:cNvPr id="7" name="Rectangle 6">
            <a:extLst>
              <a:ext uri="{FF2B5EF4-FFF2-40B4-BE49-F238E27FC236}">
                <a16:creationId xmlns:a16="http://schemas.microsoft.com/office/drawing/2014/main" id="{547A4F15-D2AC-D64F-8661-42E6A94A317E}"/>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349811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9136B-EAD7-46A3-B299-218ACA67CD19}"/>
              </a:ext>
            </a:extLst>
          </p:cNvPr>
          <p:cNvSpPr>
            <a:spLocks noGrp="1"/>
          </p:cNvSpPr>
          <p:nvPr>
            <p:ph type="title"/>
          </p:nvPr>
        </p:nvSpPr>
        <p:spPr/>
        <p:txBody>
          <a:bodyPr/>
          <a:lstStyle/>
          <a:p>
            <a:r>
              <a:rPr lang="en-US" dirty="0"/>
              <a:t>ASIP 2020: Student Independent Research Projects</a:t>
            </a:r>
          </a:p>
        </p:txBody>
      </p:sp>
      <p:sp>
        <p:nvSpPr>
          <p:cNvPr id="3" name="Text Placeholder 2">
            <a:extLst>
              <a:ext uri="{FF2B5EF4-FFF2-40B4-BE49-F238E27FC236}">
                <a16:creationId xmlns:a16="http://schemas.microsoft.com/office/drawing/2014/main" id="{BBFABC6F-8C26-4D19-A12E-B3ABD012DA89}"/>
              </a:ext>
            </a:extLst>
          </p:cNvPr>
          <p:cNvSpPr>
            <a:spLocks noGrp="1"/>
          </p:cNvSpPr>
          <p:nvPr>
            <p:ph type="body" sz="quarter" idx="10"/>
          </p:nvPr>
        </p:nvSpPr>
        <p:spPr/>
        <p:txBody>
          <a:bodyPr/>
          <a:lstStyle/>
          <a:p>
            <a:endParaRPr lang="en-US" dirty="0"/>
          </a:p>
        </p:txBody>
      </p:sp>
      <p:pic>
        <p:nvPicPr>
          <p:cNvPr id="7" name="Picture 6">
            <a:extLst>
              <a:ext uri="{FF2B5EF4-FFF2-40B4-BE49-F238E27FC236}">
                <a16:creationId xmlns:a16="http://schemas.microsoft.com/office/drawing/2014/main" id="{6A4F4A5F-C167-4F1F-8F73-B4732F7E9F3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316" y="1146174"/>
            <a:ext cx="5089358" cy="2862764"/>
          </a:xfrm>
          <a:prstGeom prst="rect">
            <a:avLst/>
          </a:prstGeom>
        </p:spPr>
      </p:pic>
      <p:pic>
        <p:nvPicPr>
          <p:cNvPr id="9" name="Picture 8">
            <a:extLst>
              <a:ext uri="{FF2B5EF4-FFF2-40B4-BE49-F238E27FC236}">
                <a16:creationId xmlns:a16="http://schemas.microsoft.com/office/drawing/2014/main" id="{14D3A742-83C4-444A-BE0B-5BFF474E70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1496" y="3792036"/>
            <a:ext cx="3469105" cy="2601829"/>
          </a:xfrm>
          <a:prstGeom prst="rect">
            <a:avLst/>
          </a:prstGeom>
        </p:spPr>
      </p:pic>
      <p:pic>
        <p:nvPicPr>
          <p:cNvPr id="11" name="Picture 10">
            <a:extLst>
              <a:ext uri="{FF2B5EF4-FFF2-40B4-BE49-F238E27FC236}">
                <a16:creationId xmlns:a16="http://schemas.microsoft.com/office/drawing/2014/main" id="{2864E9FA-92A3-435D-9F9E-1AE14D30F9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9674" y="3450390"/>
            <a:ext cx="4425617" cy="2950411"/>
          </a:xfrm>
          <a:prstGeom prst="rect">
            <a:avLst/>
          </a:prstGeom>
        </p:spPr>
      </p:pic>
      <p:pic>
        <p:nvPicPr>
          <p:cNvPr id="13" name="Picture 12">
            <a:extLst>
              <a:ext uri="{FF2B5EF4-FFF2-40B4-BE49-F238E27FC236}">
                <a16:creationId xmlns:a16="http://schemas.microsoft.com/office/drawing/2014/main" id="{EFEC7822-1BB7-472A-8688-0E847F17AF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7014" y="1050925"/>
            <a:ext cx="4620127" cy="2598821"/>
          </a:xfrm>
          <a:prstGeom prst="rect">
            <a:avLst/>
          </a:prstGeom>
        </p:spPr>
      </p:pic>
      <p:pic>
        <p:nvPicPr>
          <p:cNvPr id="15" name="Picture 14">
            <a:extLst>
              <a:ext uri="{FF2B5EF4-FFF2-40B4-BE49-F238E27FC236}">
                <a16:creationId xmlns:a16="http://schemas.microsoft.com/office/drawing/2014/main" id="{D0D0B662-CDCE-45FE-862E-C59DCC1E2F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5913" y="1915026"/>
            <a:ext cx="4750468" cy="2672138"/>
          </a:xfrm>
          <a:prstGeom prst="rect">
            <a:avLst/>
          </a:prstGeom>
        </p:spPr>
      </p:pic>
      <p:sp>
        <p:nvSpPr>
          <p:cNvPr id="6" name="Text Placeholder 5">
            <a:extLst>
              <a:ext uri="{FF2B5EF4-FFF2-40B4-BE49-F238E27FC236}">
                <a16:creationId xmlns:a16="http://schemas.microsoft.com/office/drawing/2014/main" id="{320F77C5-95EE-C249-856D-4417F11C2D41}"/>
              </a:ext>
            </a:extLst>
          </p:cNvPr>
          <p:cNvSpPr>
            <a:spLocks noGrp="1"/>
          </p:cNvSpPr>
          <p:nvPr>
            <p:ph type="body" sz="quarter" idx="17"/>
          </p:nvPr>
        </p:nvSpPr>
        <p:spPr/>
        <p:txBody>
          <a:bodyPr/>
          <a:lstStyle/>
          <a:p>
            <a:endParaRPr lang="en-US"/>
          </a:p>
        </p:txBody>
      </p:sp>
      <p:sp>
        <p:nvSpPr>
          <p:cNvPr id="14" name="Rectangle 13">
            <a:extLst>
              <a:ext uri="{FF2B5EF4-FFF2-40B4-BE49-F238E27FC236}">
                <a16:creationId xmlns:a16="http://schemas.microsoft.com/office/drawing/2014/main" id="{77C2B201-F2B7-0445-9D65-635A94C0F8F0}"/>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2361882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7F5CC-558C-4862-B16F-7E9A6CFC7646}"/>
              </a:ext>
            </a:extLst>
          </p:cNvPr>
          <p:cNvSpPr>
            <a:spLocks noGrp="1"/>
          </p:cNvSpPr>
          <p:nvPr>
            <p:ph type="title"/>
          </p:nvPr>
        </p:nvSpPr>
        <p:spPr>
          <a:xfrm>
            <a:off x="517358" y="457199"/>
            <a:ext cx="10836442" cy="593726"/>
          </a:xfrm>
        </p:spPr>
        <p:txBody>
          <a:bodyPr/>
          <a:lstStyle/>
          <a:p>
            <a:r>
              <a:rPr lang="en-US" dirty="0"/>
              <a:t>Outcomes of the 2020 Virtual Arctic Summer Internship Program</a:t>
            </a:r>
          </a:p>
        </p:txBody>
      </p:sp>
      <p:sp>
        <p:nvSpPr>
          <p:cNvPr id="3" name="Text Placeholder 2">
            <a:extLst>
              <a:ext uri="{FF2B5EF4-FFF2-40B4-BE49-F238E27FC236}">
                <a16:creationId xmlns:a16="http://schemas.microsoft.com/office/drawing/2014/main" id="{68D72537-5FF6-41AB-BE9B-FF0BD4178854}"/>
              </a:ext>
            </a:extLst>
          </p:cNvPr>
          <p:cNvSpPr>
            <a:spLocks noGrp="1"/>
          </p:cNvSpPr>
          <p:nvPr>
            <p:ph type="body" sz="quarter" idx="10"/>
          </p:nvPr>
        </p:nvSpPr>
        <p:spPr>
          <a:xfrm>
            <a:off x="838201" y="1157288"/>
            <a:ext cx="10515600" cy="4449033"/>
          </a:xfrm>
        </p:spPr>
        <p:txBody>
          <a:bodyPr>
            <a:normAutofit fontScale="92500" lnSpcReduction="10000"/>
          </a:bodyPr>
          <a:lstStyle/>
          <a:p>
            <a:pPr marL="285750" indent="-285750">
              <a:buFont typeface="Arial" panose="020B0604020202020204" pitchFamily="34" charset="0"/>
              <a:buChar char="•"/>
            </a:pPr>
            <a:r>
              <a:rPr lang="en-US" sz="2400" dirty="0"/>
              <a:t>Students submitted their independent research project posters to three separate research symposiums, including the Alaska Marine Science Symposium, the Maritime Risk Symposium, and the UTEP Undergraduate Research Symposium. </a:t>
            </a:r>
          </a:p>
          <a:p>
            <a:pPr marL="971550" lvl="1" indent="-285750"/>
            <a:r>
              <a:rPr lang="en-US" dirty="0"/>
              <a:t>One poster received top scores at two of these events</a:t>
            </a:r>
          </a:p>
          <a:p>
            <a:pPr marL="971550" lvl="1" indent="-285750"/>
            <a:endParaRPr lang="en-US" dirty="0"/>
          </a:p>
          <a:p>
            <a:pPr marL="285750" indent="-285750">
              <a:buFont typeface="Arial" panose="020B0604020202020204" pitchFamily="34" charset="0"/>
              <a:buChar char="•"/>
            </a:pPr>
            <a:r>
              <a:rPr lang="en-US" sz="2400" dirty="0"/>
              <a:t>Two new students continued with an ADAC fellowship following the summer program: Katherine </a:t>
            </a:r>
            <a:r>
              <a:rPr lang="en-US" sz="2400" dirty="0" err="1"/>
              <a:t>Humpal</a:t>
            </a:r>
            <a:r>
              <a:rPr lang="en-US" sz="2400" dirty="0"/>
              <a:t> (UNO) and Brenda Almanza (UTEP)</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One student was offered a follow-on internship with Bigelow Laboratory for Ocean Sciences for summer 2021</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All students gained invaluable experiences with networking, developing research plans, creating research posters, presentation skills, critical thinking, and teamwork. </a:t>
            </a:r>
          </a:p>
          <a:p>
            <a:pPr marL="285750" indent="-285750">
              <a:buFont typeface="Arial" panose="020B0604020202020204" pitchFamily="34" charset="0"/>
              <a:buChar char="•"/>
            </a:pPr>
            <a:endParaRPr lang="en-US" dirty="0"/>
          </a:p>
          <a:p>
            <a:pPr marL="285750" indent="-285750"/>
            <a:endParaRPr lang="en-US" dirty="0"/>
          </a:p>
        </p:txBody>
      </p:sp>
      <p:sp>
        <p:nvSpPr>
          <p:cNvPr id="6" name="Text Placeholder 5">
            <a:extLst>
              <a:ext uri="{FF2B5EF4-FFF2-40B4-BE49-F238E27FC236}">
                <a16:creationId xmlns:a16="http://schemas.microsoft.com/office/drawing/2014/main" id="{0563D654-B441-AA48-84D3-D813C64F6FA4}"/>
              </a:ext>
            </a:extLst>
          </p:cNvPr>
          <p:cNvSpPr>
            <a:spLocks noGrp="1"/>
          </p:cNvSpPr>
          <p:nvPr>
            <p:ph type="body" sz="quarter" idx="17"/>
          </p:nvPr>
        </p:nvSpPr>
        <p:spPr/>
        <p:txBody>
          <a:bodyPr/>
          <a:lstStyle/>
          <a:p>
            <a:endParaRPr lang="en-US"/>
          </a:p>
        </p:txBody>
      </p:sp>
      <p:sp>
        <p:nvSpPr>
          <p:cNvPr id="7" name="Rectangle 6">
            <a:extLst>
              <a:ext uri="{FF2B5EF4-FFF2-40B4-BE49-F238E27FC236}">
                <a16:creationId xmlns:a16="http://schemas.microsoft.com/office/drawing/2014/main" id="{C23293D3-A523-3040-91EE-EA00C0F4359F}"/>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202868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fontScale="90000"/>
          </a:bodyPr>
          <a:lstStyle/>
          <a:p>
            <a:r>
              <a:rPr lang="en-US" b="0" dirty="0"/>
              <a:t>2021 Integrated Minority Serving Institute (MSI)/Arctic Summer Internship -  </a:t>
            </a:r>
            <a:r>
              <a:rPr lang="en-US" b="0" i="1" dirty="0"/>
              <a:t>Onboarding Program</a:t>
            </a:r>
            <a:br>
              <a:rPr lang="en-US" b="0" dirty="0"/>
            </a:br>
            <a:endParaRPr lang="en-US" dirty="0"/>
          </a:p>
        </p:txBody>
      </p:sp>
      <p:sp>
        <p:nvSpPr>
          <p:cNvPr id="4" name="Rectangle 3">
            <a:extLst>
              <a:ext uri="{FF2B5EF4-FFF2-40B4-BE49-F238E27FC236}">
                <a16:creationId xmlns:a16="http://schemas.microsoft.com/office/drawing/2014/main" id="{0D5C441E-668D-4EEE-A9EF-07B54BEFDE60}"/>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3587621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53152" y="503653"/>
            <a:ext cx="9485696" cy="593726"/>
          </a:xfrm>
        </p:spPr>
        <p:txBody>
          <a:bodyPr>
            <a:noAutofit/>
          </a:bodyPr>
          <a:lstStyle/>
          <a:p>
            <a:pPr algn="ctr"/>
            <a:r>
              <a:rPr lang="en-US" sz="2400" b="0" dirty="0">
                <a:solidFill>
                  <a:schemeClr val="bg1">
                    <a:lumMod val="10000"/>
                    <a:lumOff val="90000"/>
                  </a:schemeClr>
                </a:solidFill>
              </a:rPr>
              <a:t>Summer 2021 Integrated MSI &amp; ASIP: </a:t>
            </a:r>
            <a:br>
              <a:rPr lang="en-US" sz="2400" b="0" dirty="0">
                <a:solidFill>
                  <a:schemeClr val="bg1">
                    <a:lumMod val="10000"/>
                    <a:lumOff val="90000"/>
                  </a:schemeClr>
                </a:solidFill>
              </a:rPr>
            </a:br>
            <a:r>
              <a:rPr lang="en-US" sz="2400" b="0" i="1" dirty="0">
                <a:solidFill>
                  <a:schemeClr val="bg1">
                    <a:lumMod val="10000"/>
                    <a:lumOff val="90000"/>
                  </a:schemeClr>
                </a:solidFill>
              </a:rPr>
              <a:t>Summer Onboarding Program</a:t>
            </a:r>
            <a:endParaRPr lang="en-US" sz="2000" dirty="0"/>
          </a:p>
        </p:txBody>
      </p:sp>
      <p:sp>
        <p:nvSpPr>
          <p:cNvPr id="7" name="Text Placeholder 6"/>
          <p:cNvSpPr>
            <a:spLocks noGrp="1"/>
          </p:cNvSpPr>
          <p:nvPr>
            <p:ph type="body" idx="1"/>
          </p:nvPr>
        </p:nvSpPr>
        <p:spPr>
          <a:xfrm>
            <a:off x="496895" y="996299"/>
            <a:ext cx="5157787" cy="461962"/>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76190" y="1458261"/>
            <a:ext cx="5843571" cy="4044763"/>
          </a:xfrm>
        </p:spPr>
        <p:txBody>
          <a:bodyPr>
            <a:normAutofit fontScale="62500" lnSpcReduction="20000"/>
          </a:bodyPr>
          <a:lstStyle/>
          <a:p>
            <a:pPr marL="285750" indent="-285750">
              <a:lnSpc>
                <a:spcPct val="120000"/>
              </a:lnSpc>
            </a:pPr>
            <a:r>
              <a:rPr lang="en-US" sz="2900" dirty="0"/>
              <a:t>Recruit two students from under-represented minorities to participate in ADAC’s Arctic Summer Internship.</a:t>
            </a:r>
            <a:br>
              <a:rPr lang="en-US" dirty="0"/>
            </a:br>
            <a:endParaRPr lang="en-US" dirty="0"/>
          </a:p>
          <a:p>
            <a:r>
              <a:rPr lang="en-US" dirty="0"/>
              <a:t>Outline expectations and opportunities for recruited students by providing advance preparation information and associated materials. </a:t>
            </a:r>
            <a:br>
              <a:rPr lang="en-US" dirty="0"/>
            </a:br>
            <a:endParaRPr lang="en-US" dirty="0"/>
          </a:p>
          <a:p>
            <a:r>
              <a:rPr lang="en-US" dirty="0"/>
              <a:t>Recruited students will participate in the summer onboarding program, to begin in July 2021. </a:t>
            </a:r>
            <a:br>
              <a:rPr lang="en-US" dirty="0"/>
            </a:br>
            <a:endParaRPr lang="en-US" dirty="0"/>
          </a:p>
          <a:p>
            <a:r>
              <a:rPr lang="en-US" dirty="0"/>
              <a:t>Recruited students will then progress from the summer onboarding program, into ADAC fellows during the 2021/2022 academic year. </a:t>
            </a:r>
            <a:br>
              <a:rPr lang="en-US" dirty="0"/>
            </a:br>
            <a:endParaRPr lang="en-US" dirty="0"/>
          </a:p>
          <a:p>
            <a:r>
              <a:rPr lang="en-US" dirty="0"/>
              <a:t>Recruited students will travel to Alaska and participate in ADAC’s 2022 ASIP. </a:t>
            </a:r>
          </a:p>
          <a:p>
            <a:endParaRPr lang="en-US" dirty="0"/>
          </a:p>
          <a:p>
            <a:endParaRPr lang="en-US" dirty="0"/>
          </a:p>
          <a:p>
            <a:endParaRPr lang="en-US" dirty="0"/>
          </a:p>
        </p:txBody>
      </p:sp>
      <p:sp>
        <p:nvSpPr>
          <p:cNvPr id="23" name="Text Placeholder 22"/>
          <p:cNvSpPr>
            <a:spLocks noGrp="1"/>
          </p:cNvSpPr>
          <p:nvPr>
            <p:ph type="body" sz="quarter" idx="3"/>
          </p:nvPr>
        </p:nvSpPr>
        <p:spPr>
          <a:xfrm>
            <a:off x="6511917" y="1069196"/>
            <a:ext cx="5183188" cy="461962"/>
          </a:xfrm>
        </p:spPr>
        <p:txBody>
          <a:bodyPr>
            <a:normAutofit/>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172198" y="1590903"/>
            <a:ext cx="5695749" cy="3883775"/>
          </a:xfrm>
        </p:spPr>
        <p:txBody>
          <a:bodyPr>
            <a:normAutofit fontScale="77500" lnSpcReduction="20000"/>
          </a:bodyPr>
          <a:lstStyle/>
          <a:p>
            <a:r>
              <a:rPr lang="en-US" dirty="0"/>
              <a:t>Recruiting two students from under-represented minorities: Program is considered “Success” when full recruitment goal is achieved. </a:t>
            </a:r>
            <a:br>
              <a:rPr lang="en-US" dirty="0"/>
            </a:br>
            <a:endParaRPr lang="en-US" dirty="0"/>
          </a:p>
          <a:p>
            <a:r>
              <a:rPr lang="en-US" dirty="0"/>
              <a:t>Visiting minority students who follow-on through a student relationship to a DHS COE who then successfully graduate and enters into employment with the HSE or a related discipline. Program is considered “Success” when one student takes this path over the duration of the ADAC Education Program. </a:t>
            </a:r>
          </a:p>
          <a:p>
            <a:pPr>
              <a:spcBef>
                <a:spcPts val="0"/>
              </a:spcBef>
            </a:pPr>
            <a:endParaRPr lang="en-US" sz="1400" dirty="0"/>
          </a:p>
        </p:txBody>
      </p:sp>
      <p:sp>
        <p:nvSpPr>
          <p:cNvPr id="8" name="Rectangle 7">
            <a:extLst>
              <a:ext uri="{FF2B5EF4-FFF2-40B4-BE49-F238E27FC236}">
                <a16:creationId xmlns:a16="http://schemas.microsoft.com/office/drawing/2014/main" id="{E6C8BD3A-313A-488F-85FC-42BF720011F0}"/>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676911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2C63567-9A18-430B-817B-152D609F5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64019" y="554009"/>
            <a:ext cx="4789763" cy="1662878"/>
          </a:xfrm>
        </p:spPr>
        <p:txBody>
          <a:bodyPr vert="horz" lIns="91440" tIns="45720" rIns="91440" bIns="45720" rtlCol="0" anchor="ctr">
            <a:normAutofit/>
          </a:bodyPr>
          <a:lstStyle/>
          <a:p>
            <a:r>
              <a:rPr lang="en-US" sz="3700" kern="1200">
                <a:solidFill>
                  <a:schemeClr val="tx1"/>
                </a:solidFill>
                <a:latin typeface="+mj-lt"/>
                <a:ea typeface="+mj-ea"/>
                <a:cs typeface="+mj-cs"/>
              </a:rPr>
              <a:t>MSI/ASIP Onboarding Program 2021: </a:t>
            </a:r>
            <a:r>
              <a:rPr lang="en-US" sz="3700" i="1" kern="1200">
                <a:solidFill>
                  <a:schemeClr val="tx1"/>
                </a:solidFill>
                <a:latin typeface="+mj-lt"/>
                <a:ea typeface="+mj-ea"/>
                <a:cs typeface="+mj-cs"/>
              </a:rPr>
              <a:t>Overview</a:t>
            </a: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34380" r="14390"/>
          <a:stretch/>
        </p:blipFill>
        <p:spPr>
          <a:xfrm>
            <a:off x="20" y="10"/>
            <a:ext cx="3003103" cy="3912881"/>
          </a:xfrm>
          <a:prstGeom prst="rect">
            <a:avLst/>
          </a:prstGeom>
        </p:spPr>
      </p:pic>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t="1720" r="3" b="3"/>
          <a:stretch/>
        </p:blipFill>
        <p:spPr>
          <a:xfrm>
            <a:off x="3180257" y="10"/>
            <a:ext cx="3016307" cy="2223328"/>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14835" r="13009" b="4"/>
          <a:stretch/>
        </p:blipFill>
        <p:spPr>
          <a:xfrm>
            <a:off x="-1" y="4079988"/>
            <a:ext cx="3003123" cy="2778013"/>
          </a:xfrm>
          <a:prstGeom prst="rect">
            <a:avLst/>
          </a:prstGeom>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l="2407" r="3" b="3"/>
          <a:stretch/>
        </p:blipFill>
        <p:spPr>
          <a:xfrm>
            <a:off x="3180256" y="2395057"/>
            <a:ext cx="3016307" cy="2055326"/>
          </a:xfrm>
          <a:prstGeom prst="rect">
            <a:avLst/>
          </a:prstGeom>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5116" r="4543" b="-5"/>
          <a:stretch/>
        </p:blipFill>
        <p:spPr>
          <a:xfrm>
            <a:off x="3180257" y="4629236"/>
            <a:ext cx="3016307" cy="2228765"/>
          </a:xfrm>
          <a:prstGeom prst="rect">
            <a:avLst/>
          </a:prstGeom>
        </p:spPr>
      </p:pic>
      <p:sp>
        <p:nvSpPr>
          <p:cNvPr id="11" name="TextBox 10"/>
          <p:cNvSpPr txBox="1"/>
          <p:nvPr/>
        </p:nvSpPr>
        <p:spPr>
          <a:xfrm>
            <a:off x="6564019" y="2412009"/>
            <a:ext cx="4789763" cy="3713895"/>
          </a:xfrm>
          <a:prstGeom prst="rect">
            <a:avLst/>
          </a:prstGeom>
        </p:spPr>
        <p:txBody>
          <a:bodyPr vert="horz" lIns="91440" tIns="45720" rIns="91440" bIns="45720" rtlCol="0">
            <a:normAutofit lnSpcReduction="10000"/>
          </a:bodyPr>
          <a:lstStyle/>
          <a:p>
            <a:pPr marL="285750" indent="-228600">
              <a:lnSpc>
                <a:spcPct val="90000"/>
              </a:lnSpc>
              <a:spcAft>
                <a:spcPts val="600"/>
              </a:spcAft>
              <a:buFont typeface="Arial" panose="020B0604020202020204" pitchFamily="34" charset="0"/>
              <a:buChar char="•"/>
            </a:pPr>
            <a:r>
              <a:rPr lang="en-US" b="1" u="sng" dirty="0"/>
              <a:t>Program Leadership</a:t>
            </a:r>
            <a:r>
              <a:rPr lang="en-US" b="1" dirty="0"/>
              <a:t>: </a:t>
            </a:r>
            <a:r>
              <a:rPr lang="en-US" dirty="0"/>
              <a:t>PI – Dr. Craig Tweedie (UTEP); Co-PI – </a:t>
            </a:r>
            <a:r>
              <a:rPr lang="en-US" dirty="0" err="1"/>
              <a:t>Ellee</a:t>
            </a:r>
            <a:r>
              <a:rPr lang="en-US" dirty="0"/>
              <a:t> Matthews </a:t>
            </a:r>
          </a:p>
          <a:p>
            <a:pPr marL="285750" indent="-228600">
              <a:lnSpc>
                <a:spcPct val="90000"/>
              </a:lnSpc>
              <a:spcAft>
                <a:spcPts val="600"/>
              </a:spcAft>
              <a:buFont typeface="Arial" panose="020B0604020202020204" pitchFamily="34" charset="0"/>
              <a:buChar char="•"/>
            </a:pPr>
            <a:r>
              <a:rPr lang="en-US" b="1" u="sng" dirty="0"/>
              <a:t>Dates</a:t>
            </a:r>
            <a:r>
              <a:rPr lang="en-US" b="1" dirty="0"/>
              <a:t>:</a:t>
            </a:r>
            <a:r>
              <a:rPr lang="en-US" dirty="0"/>
              <a:t> July 1 – August 20</a:t>
            </a:r>
          </a:p>
          <a:p>
            <a:pPr marL="285750" indent="-228600">
              <a:lnSpc>
                <a:spcPct val="90000"/>
              </a:lnSpc>
              <a:spcAft>
                <a:spcPts val="600"/>
              </a:spcAft>
              <a:buFont typeface="Arial" panose="020B0604020202020204" pitchFamily="34" charset="0"/>
              <a:buChar char="•"/>
            </a:pPr>
            <a:r>
              <a:rPr lang="en-US" b="1" u="sng" dirty="0"/>
              <a:t>Delivery</a:t>
            </a:r>
            <a:r>
              <a:rPr lang="en-US" b="1" dirty="0"/>
              <a:t>: </a:t>
            </a:r>
            <a:r>
              <a:rPr lang="en-US" dirty="0"/>
              <a:t>Hybrid (COVID permitting) – In-person and virtual (Microsoft Teams, Zoom, and Google Calendar) </a:t>
            </a:r>
          </a:p>
          <a:p>
            <a:pPr marL="285750" indent="-228600">
              <a:lnSpc>
                <a:spcPct val="90000"/>
              </a:lnSpc>
              <a:spcAft>
                <a:spcPts val="600"/>
              </a:spcAft>
              <a:buFont typeface="Arial" panose="020B0604020202020204" pitchFamily="34" charset="0"/>
              <a:buChar char="•"/>
            </a:pPr>
            <a:r>
              <a:rPr lang="en-US" b="1" u="sng" dirty="0"/>
              <a:t>Students</a:t>
            </a:r>
            <a:r>
              <a:rPr lang="en-US" b="1" dirty="0"/>
              <a:t>:</a:t>
            </a:r>
          </a:p>
          <a:p>
            <a:pPr marL="742950" lvl="1" indent="-228600">
              <a:lnSpc>
                <a:spcPct val="90000"/>
              </a:lnSpc>
              <a:spcAft>
                <a:spcPts val="600"/>
              </a:spcAft>
              <a:buFont typeface="Arial" panose="020B0604020202020204" pitchFamily="34" charset="0"/>
              <a:buChar char="•"/>
            </a:pPr>
            <a:r>
              <a:rPr lang="en-US" dirty="0"/>
              <a:t>7 Total Anticipated Students:</a:t>
            </a:r>
          </a:p>
          <a:p>
            <a:pPr marL="1200150" lvl="2" indent="-228600">
              <a:lnSpc>
                <a:spcPct val="90000"/>
              </a:lnSpc>
              <a:spcAft>
                <a:spcPts val="600"/>
              </a:spcAft>
              <a:buFont typeface="Arial" panose="020B0604020202020204" pitchFamily="34" charset="0"/>
              <a:buChar char="•"/>
            </a:pPr>
            <a:r>
              <a:rPr lang="en-US" dirty="0"/>
              <a:t>3-4 University of Alaska Students</a:t>
            </a:r>
          </a:p>
          <a:p>
            <a:pPr marL="1200150" lvl="2" indent="-228600">
              <a:lnSpc>
                <a:spcPct val="90000"/>
              </a:lnSpc>
              <a:spcAft>
                <a:spcPts val="600"/>
              </a:spcAft>
              <a:buFont typeface="Arial" panose="020B0604020202020204" pitchFamily="34" charset="0"/>
              <a:buChar char="•"/>
            </a:pPr>
            <a:r>
              <a:rPr lang="en-US" dirty="0"/>
              <a:t>1 University of New Hampshire Student</a:t>
            </a:r>
          </a:p>
          <a:p>
            <a:pPr marL="1200150" lvl="2" indent="-228600">
              <a:lnSpc>
                <a:spcPct val="90000"/>
              </a:lnSpc>
              <a:spcAft>
                <a:spcPts val="600"/>
              </a:spcAft>
              <a:buFont typeface="Arial" panose="020B0604020202020204" pitchFamily="34" charset="0"/>
              <a:buChar char="•"/>
            </a:pPr>
            <a:r>
              <a:rPr lang="en-US" dirty="0"/>
              <a:t>1 University of Texas El Paso Student</a:t>
            </a:r>
          </a:p>
          <a:p>
            <a:pPr marL="1200150" lvl="2" indent="-228600">
              <a:lnSpc>
                <a:spcPct val="90000"/>
              </a:lnSpc>
              <a:spcAft>
                <a:spcPts val="600"/>
              </a:spcAft>
              <a:buFont typeface="Arial" panose="020B0604020202020204" pitchFamily="34" charset="0"/>
              <a:buChar char="•"/>
            </a:pPr>
            <a:r>
              <a:rPr lang="en-US" dirty="0"/>
              <a:t>1 University of New Orleans Student</a:t>
            </a:r>
          </a:p>
        </p:txBody>
      </p:sp>
      <p:sp>
        <p:nvSpPr>
          <p:cNvPr id="12" name="Rectangle 11">
            <a:extLst>
              <a:ext uri="{FF2B5EF4-FFF2-40B4-BE49-F238E27FC236}">
                <a16:creationId xmlns:a16="http://schemas.microsoft.com/office/drawing/2014/main" id="{2998F5CD-E0BC-4F50-A57D-7ABDA9C3FCE0}"/>
              </a:ext>
            </a:extLst>
          </p:cNvPr>
          <p:cNvSpPr/>
          <p:nvPr/>
        </p:nvSpPr>
        <p:spPr>
          <a:xfrm>
            <a:off x="6373698" y="5111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756564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6612" y="345223"/>
            <a:ext cx="10515600" cy="593726"/>
          </a:xfrm>
        </p:spPr>
        <p:txBody>
          <a:bodyPr>
            <a:normAutofit/>
          </a:bodyPr>
          <a:lstStyle/>
          <a:p>
            <a:pPr algn="ctr"/>
            <a:r>
              <a:rPr lang="en-US" dirty="0"/>
              <a:t>MSI/ASIP Onboarding Program 2021: </a:t>
            </a:r>
            <a:r>
              <a:rPr lang="en-US" i="1" dirty="0"/>
              <a:t>Components &amp; Objectives</a:t>
            </a:r>
          </a:p>
        </p:txBody>
      </p:sp>
      <p:sp>
        <p:nvSpPr>
          <p:cNvPr id="25" name="Text Placeholder 24"/>
          <p:cNvSpPr>
            <a:spLocks noGrp="1"/>
          </p:cNvSpPr>
          <p:nvPr>
            <p:ph type="body" idx="1"/>
          </p:nvPr>
        </p:nvSpPr>
        <p:spPr>
          <a:xfrm>
            <a:off x="182992" y="945618"/>
            <a:ext cx="5157787" cy="461962"/>
          </a:xfrm>
        </p:spPr>
        <p:txBody>
          <a:bodyPr/>
          <a:lstStyle/>
          <a:p>
            <a:pPr algn="ctr"/>
            <a:r>
              <a:rPr lang="en-US" u="sng" dirty="0">
                <a:solidFill>
                  <a:schemeClr val="accent1"/>
                </a:solidFill>
              </a:rPr>
              <a:t>Program Components </a:t>
            </a:r>
          </a:p>
        </p:txBody>
      </p:sp>
      <p:graphicFrame>
        <p:nvGraphicFramePr>
          <p:cNvPr id="8" name="Diagram 7"/>
          <p:cNvGraphicFramePr/>
          <p:nvPr>
            <p:extLst>
              <p:ext uri="{D42A27DB-BD31-4B8C-83A1-F6EECF244321}">
                <p14:modId xmlns:p14="http://schemas.microsoft.com/office/powerpoint/2010/main" val="726274009"/>
              </p:ext>
            </p:extLst>
          </p:nvPr>
        </p:nvGraphicFramePr>
        <p:xfrm>
          <a:off x="-183423" y="1407580"/>
          <a:ext cx="5524202" cy="4218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Text Placeholder 24">
            <a:extLst>
              <a:ext uri="{FF2B5EF4-FFF2-40B4-BE49-F238E27FC236}">
                <a16:creationId xmlns:a16="http://schemas.microsoft.com/office/drawing/2014/main" id="{BBBCC64E-55E5-6E49-B013-2B64CE3D10B3}"/>
              </a:ext>
            </a:extLst>
          </p:cNvPr>
          <p:cNvSpPr txBox="1">
            <a:spLocks/>
          </p:cNvSpPr>
          <p:nvPr/>
        </p:nvSpPr>
        <p:spPr>
          <a:xfrm>
            <a:off x="6094412" y="945618"/>
            <a:ext cx="5157787" cy="46196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200"/>
              </a:spcBef>
              <a:buFont typeface="Arial" panose="020B0604020202020204" pitchFamily="34" charset="0"/>
              <a:buNone/>
              <a:defRPr sz="2400" b="1" kern="1200">
                <a:solidFill>
                  <a:schemeClr val="tx1"/>
                </a:solidFill>
                <a:latin typeface="Franklin Gothic Book" panose="020B0503020102020204" pitchFamily="34" charset="0"/>
                <a:ea typeface="+mn-ea"/>
                <a:cs typeface="+mn-cs"/>
              </a:defRPr>
            </a:lvl1pPr>
            <a:lvl2pPr marL="457200" indent="0" algn="l" defTabSz="914400" rtl="0" eaLnBrk="1" latinLnBrk="0" hangingPunct="1">
              <a:lnSpc>
                <a:spcPct val="100000"/>
              </a:lnSpc>
              <a:spcBef>
                <a:spcPts val="200"/>
              </a:spcBef>
              <a:buFont typeface="Arial" panose="020B0604020202020204" pitchFamily="34" charset="0"/>
              <a:buNone/>
              <a:defRPr sz="2000" b="1" kern="1200">
                <a:solidFill>
                  <a:schemeClr val="tx1"/>
                </a:solidFill>
                <a:latin typeface="Franklin Gothic Book" panose="020B0503020102020204" pitchFamily="34" charset="0"/>
                <a:ea typeface="+mn-ea"/>
                <a:cs typeface="+mn-cs"/>
              </a:defRPr>
            </a:lvl2pPr>
            <a:lvl3pPr marL="914400" indent="0" algn="l" defTabSz="914400" rtl="0" eaLnBrk="1" latinLnBrk="0" hangingPunct="1">
              <a:lnSpc>
                <a:spcPct val="100000"/>
              </a:lnSpc>
              <a:spcBef>
                <a:spcPts val="200"/>
              </a:spcBef>
              <a:buFont typeface="Arial" panose="020B0604020202020204" pitchFamily="34" charset="0"/>
              <a:buNone/>
              <a:defRPr sz="1800" b="1" kern="1200">
                <a:solidFill>
                  <a:schemeClr val="tx1"/>
                </a:solidFill>
                <a:latin typeface="Franklin Gothic Book" panose="020B0503020102020204" pitchFamily="34" charset="0"/>
                <a:ea typeface="+mn-ea"/>
                <a:cs typeface="+mn-cs"/>
              </a:defRPr>
            </a:lvl3pPr>
            <a:lvl4pPr marL="13716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4pPr>
            <a:lvl5pPr marL="18288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u="sng" dirty="0">
                <a:solidFill>
                  <a:schemeClr val="accent1"/>
                </a:solidFill>
              </a:rPr>
              <a:t>Program Objectives </a:t>
            </a:r>
          </a:p>
        </p:txBody>
      </p:sp>
      <p:sp>
        <p:nvSpPr>
          <p:cNvPr id="4" name="TextBox 3">
            <a:extLst>
              <a:ext uri="{FF2B5EF4-FFF2-40B4-BE49-F238E27FC236}">
                <a16:creationId xmlns:a16="http://schemas.microsoft.com/office/drawing/2014/main" id="{42A26298-F6E1-4942-922A-278EEC13AEB3}"/>
              </a:ext>
            </a:extLst>
          </p:cNvPr>
          <p:cNvSpPr txBox="1"/>
          <p:nvPr/>
        </p:nvSpPr>
        <p:spPr>
          <a:xfrm>
            <a:off x="5812890" y="1414249"/>
            <a:ext cx="5720829" cy="5062924"/>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dirty="0"/>
              <a:t>To prepare students to enter the academic research field from an ADAC fellow perspective, while providing the students with a foundational understanding of the Arctic domain.</a:t>
            </a:r>
          </a:p>
          <a:p>
            <a:pPr marL="285750" indent="-285750">
              <a:spcBef>
                <a:spcPts val="600"/>
              </a:spcBef>
              <a:spcAft>
                <a:spcPts val="600"/>
              </a:spcAft>
              <a:buFont typeface="Arial" panose="020B0604020202020204" pitchFamily="34" charset="0"/>
              <a:buChar char="•"/>
            </a:pPr>
            <a:r>
              <a:rPr lang="en-US" dirty="0"/>
              <a:t>To utilize an interdisciplinary and holistic approach to teach students of the interconnected nature of the Arctic domain.</a:t>
            </a:r>
          </a:p>
          <a:p>
            <a:pPr marL="285750" indent="-285750">
              <a:spcBef>
                <a:spcPts val="600"/>
              </a:spcBef>
              <a:spcAft>
                <a:spcPts val="600"/>
              </a:spcAft>
              <a:buFont typeface="Arial" panose="020B0604020202020204" pitchFamily="34" charset="0"/>
              <a:buChar char="•"/>
            </a:pPr>
            <a:r>
              <a:rPr lang="en-US" dirty="0"/>
              <a:t>To introduce students to the Homeland Security Enterprise, the role of the USCG in this Enterprise, as well as in the Arctic more broadly.</a:t>
            </a:r>
          </a:p>
          <a:p>
            <a:pPr marL="285750" indent="-285750">
              <a:spcBef>
                <a:spcPts val="600"/>
              </a:spcBef>
              <a:spcAft>
                <a:spcPts val="600"/>
              </a:spcAft>
              <a:buFont typeface="Arial" panose="020B0604020202020204" pitchFamily="34" charset="0"/>
              <a:buChar char="•"/>
            </a:pPr>
            <a:r>
              <a:rPr lang="en-US" dirty="0"/>
              <a:t>To prepare students for their role as academic fellows during the academic year, 2021/2022 with ADAC research teams.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400D3D00-73B2-41ED-9703-6929C8209ED8}"/>
              </a:ext>
            </a:extLst>
          </p:cNvPr>
          <p:cNvSpPr/>
          <p:nvPr/>
        </p:nvSpPr>
        <p:spPr>
          <a:xfrm>
            <a:off x="629564" y="0"/>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48923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3C362-E3FC-954F-AFE5-A3C65D56AE0A}"/>
              </a:ext>
            </a:extLst>
          </p:cNvPr>
          <p:cNvSpPr>
            <a:spLocks noGrp="1"/>
          </p:cNvSpPr>
          <p:nvPr>
            <p:ph type="title"/>
          </p:nvPr>
        </p:nvSpPr>
        <p:spPr/>
        <p:txBody>
          <a:bodyPr/>
          <a:lstStyle/>
          <a:p>
            <a:r>
              <a:rPr lang="en-US" dirty="0"/>
              <a:t>Overview of the Total Numbers	</a:t>
            </a:r>
          </a:p>
        </p:txBody>
      </p:sp>
      <p:sp>
        <p:nvSpPr>
          <p:cNvPr id="3" name="Text Placeholder 2">
            <a:extLst>
              <a:ext uri="{FF2B5EF4-FFF2-40B4-BE49-F238E27FC236}">
                <a16:creationId xmlns:a16="http://schemas.microsoft.com/office/drawing/2014/main" id="{24BBD97B-19A4-9643-91BF-68CC7BA3B698}"/>
              </a:ext>
            </a:extLst>
          </p:cNvPr>
          <p:cNvSpPr>
            <a:spLocks noGrp="1"/>
          </p:cNvSpPr>
          <p:nvPr>
            <p:ph type="body" sz="quarter" idx="10"/>
          </p:nvPr>
        </p:nvSpPr>
        <p:spPr/>
        <p:txBody>
          <a:bodyPr>
            <a:normAutofit/>
          </a:bodyPr>
          <a:lstStyle/>
          <a:p>
            <a:pPr marL="285750" indent="-285750">
              <a:buFont typeface="Arial" panose="020B0604020202020204" pitchFamily="34" charset="0"/>
              <a:buChar char="•"/>
            </a:pPr>
            <a:r>
              <a:rPr lang="en-US" sz="2400" dirty="0"/>
              <a:t>Total number of ADAC fellows and interns: </a:t>
            </a:r>
            <a:r>
              <a:rPr lang="en-US" sz="2400" b="1" dirty="0"/>
              <a:t>41</a:t>
            </a:r>
          </a:p>
          <a:p>
            <a:pPr marL="285750" indent="-285750">
              <a:buFont typeface="Arial" panose="020B0604020202020204" pitchFamily="34" charset="0"/>
              <a:buChar char="•"/>
            </a:pPr>
            <a:r>
              <a:rPr lang="en-US" sz="2400" dirty="0"/>
              <a:t>Total number of students from under-represented classifications in STEM: </a:t>
            </a:r>
            <a:r>
              <a:rPr lang="en-US" sz="2400" b="1" dirty="0"/>
              <a:t>16</a:t>
            </a:r>
          </a:p>
          <a:p>
            <a:pPr marL="285750" indent="-285750">
              <a:buFont typeface="Arial" panose="020B0604020202020204" pitchFamily="34" charset="0"/>
              <a:buChar char="•"/>
            </a:pPr>
            <a:r>
              <a:rPr lang="en-US" sz="2400" dirty="0"/>
              <a:t>Post Graduation Pathways:</a:t>
            </a:r>
          </a:p>
          <a:p>
            <a:pPr marL="971550" lvl="1" indent="-285750"/>
            <a:r>
              <a:rPr lang="en-US" dirty="0"/>
              <a:t>Number of students who pursued higher education: </a:t>
            </a:r>
            <a:r>
              <a:rPr lang="en-US" b="1" dirty="0"/>
              <a:t>13</a:t>
            </a:r>
          </a:p>
          <a:p>
            <a:pPr marL="971550" lvl="1" indent="-285750"/>
            <a:r>
              <a:rPr lang="en-US" dirty="0"/>
              <a:t>Number of students who pursued work with the Federal Government: </a:t>
            </a:r>
            <a:r>
              <a:rPr lang="en-US" b="1" dirty="0"/>
              <a:t>12</a:t>
            </a:r>
          </a:p>
          <a:p>
            <a:pPr marL="1428750" lvl="2" indent="-285750"/>
            <a:r>
              <a:rPr lang="en-US" sz="2400" dirty="0"/>
              <a:t>Federal Agencies Include: TSA, the U.S. Army Corp of Engineers, NASA, U.S. National Laboratories, U.S. Navy, and the U.S. Coast Guard</a:t>
            </a:r>
          </a:p>
          <a:p>
            <a:pPr marL="971550" lvl="1" indent="-285750"/>
            <a:r>
              <a:rPr lang="en-US" dirty="0"/>
              <a:t>Number of students who have gone to teach STEM education: </a:t>
            </a:r>
            <a:r>
              <a:rPr lang="en-US" b="1" dirty="0"/>
              <a:t>2</a:t>
            </a:r>
          </a:p>
          <a:p>
            <a:pPr marL="971550" lvl="1" indent="-285750"/>
            <a:r>
              <a:rPr lang="en-US" dirty="0"/>
              <a:t>Number of students working towards completing their degree: </a:t>
            </a:r>
            <a:r>
              <a:rPr lang="en-US" b="1" dirty="0"/>
              <a:t>14</a:t>
            </a:r>
          </a:p>
        </p:txBody>
      </p:sp>
      <p:sp>
        <p:nvSpPr>
          <p:cNvPr id="5" name="Text Placeholder 4">
            <a:extLst>
              <a:ext uri="{FF2B5EF4-FFF2-40B4-BE49-F238E27FC236}">
                <a16:creationId xmlns:a16="http://schemas.microsoft.com/office/drawing/2014/main" id="{E7D87F92-459E-F54B-8FB8-54E72027754C}"/>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738488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5400">
                <a:latin typeface="+mj-lt"/>
              </a:rPr>
              <a:t>In Summary…</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sz="quarter" idx="11"/>
          </p:nvPr>
        </p:nvSpPr>
        <p:spPr>
          <a:xfrm>
            <a:off x="640080" y="2872899"/>
            <a:ext cx="4243589" cy="3320668"/>
          </a:xfrm>
        </p:spPr>
        <p:txBody>
          <a:bodyPr vert="horz" lIns="91440" tIns="45720" rIns="91440" bIns="45720" rtlCol="0">
            <a:normAutofit/>
          </a:bodyPr>
          <a:lstStyle/>
          <a:p>
            <a:pPr marL="285750" indent="-228600">
              <a:lnSpc>
                <a:spcPct val="90000"/>
              </a:lnSpc>
              <a:buFont typeface="Arial" panose="020B0604020202020204" pitchFamily="34" charset="0"/>
              <a:buChar char="•"/>
            </a:pPr>
            <a:r>
              <a:rPr lang="en-US" sz="1500">
                <a:latin typeface="+mn-lt"/>
              </a:rPr>
              <a:t>In ADAC’s Program Year 7, 9 students have graduated from the Fellowship program, 2 students transitioned from the 2020 summer internship program to the fellowship program, and 7 students are anticipated to participate in ADAC’s 2021 Summer Onboarding Program to pursue an ADAC Fellowship for the 2021/2022 academic year. . </a:t>
            </a:r>
          </a:p>
          <a:p>
            <a:pPr indent="-228600">
              <a:lnSpc>
                <a:spcPct val="90000"/>
              </a:lnSpc>
              <a:buFont typeface="Arial" panose="020B0604020202020204" pitchFamily="34" charset="0"/>
              <a:buChar char="•"/>
            </a:pPr>
            <a:endParaRPr lang="en-US" sz="1500">
              <a:latin typeface="+mn-lt"/>
            </a:endParaRPr>
          </a:p>
          <a:p>
            <a:pPr marL="342900" indent="-228600">
              <a:lnSpc>
                <a:spcPct val="90000"/>
              </a:lnSpc>
              <a:buFont typeface="Arial" panose="020B0604020202020204" pitchFamily="34" charset="0"/>
              <a:buChar char="•"/>
            </a:pPr>
            <a:r>
              <a:rPr lang="en-US" sz="1500">
                <a:latin typeface="+mn-lt"/>
              </a:rPr>
              <a:t>Career options and interest have been looked at on individual basis, and mentoring by ADAC staff has been tailored to assist graduates to transition to Homeland Security Enterprise and/or related employment.</a:t>
            </a:r>
          </a:p>
          <a:p>
            <a:pPr indent="-228600">
              <a:lnSpc>
                <a:spcPct val="90000"/>
              </a:lnSpc>
              <a:buFont typeface="Arial" panose="020B0604020202020204" pitchFamily="34" charset="0"/>
              <a:buChar char="•"/>
            </a:pPr>
            <a:endParaRPr lang="en-US" sz="1500">
              <a:latin typeface="+mn-lt"/>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524" r="1852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Rectangle 6">
            <a:extLst>
              <a:ext uri="{FF2B5EF4-FFF2-40B4-BE49-F238E27FC236}">
                <a16:creationId xmlns:a16="http://schemas.microsoft.com/office/drawing/2014/main" id="{008622C9-4F21-461A-A7F2-50ED5EAC9EF5}"/>
              </a:ext>
            </a:extLst>
          </p:cNvPr>
          <p:cNvSpPr/>
          <p:nvPr/>
        </p:nvSpPr>
        <p:spPr>
          <a:xfrm>
            <a:off x="337060" y="48370"/>
            <a:ext cx="4503820" cy="276999"/>
          </a:xfrm>
          <a:prstGeom prst="rect">
            <a:avLst/>
          </a:prstGeom>
        </p:spPr>
        <p:txBody>
          <a:bodyPr wrap="square">
            <a:spAutoFit/>
          </a:bodyPr>
          <a:lstStyle/>
          <a:p>
            <a:pPr>
              <a:spcAft>
                <a:spcPts val="600"/>
              </a:spcAft>
            </a:pPr>
            <a:r>
              <a:rPr lang="en-US" sz="12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1502487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a:bodyPr>
          <a:lstStyle/>
          <a:p>
            <a:r>
              <a:rPr lang="en-US" dirty="0">
                <a:latin typeface="+mj-lt"/>
              </a:rPr>
              <a:t>Thank you. </a:t>
            </a:r>
            <a:br>
              <a:rPr lang="en-US" dirty="0">
                <a:latin typeface="+mj-lt"/>
              </a:rPr>
            </a:br>
            <a:r>
              <a:rPr lang="en-US" dirty="0">
                <a:latin typeface="+mj-lt"/>
              </a:rPr>
              <a:t>Ready for questions…</a:t>
            </a:r>
          </a:p>
        </p:txBody>
      </p:sp>
      <p:cxnSp>
        <p:nvCxnSpPr>
          <p:cNvPr id="12" name="Straight Arrow Connector 1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5321" y="2575034"/>
            <a:ext cx="5120113" cy="3462228"/>
          </a:xfrm>
          <a:prstGeom prst="rect">
            <a:avLst/>
          </a:prstGeom>
        </p:spPr>
        <p:txBody>
          <a:bodyPr vert="horz" lIns="91440" tIns="45720" rIns="91440" bIns="45720" rtlCol="0">
            <a:normAutofit/>
          </a:bodyPr>
          <a:lstStyle/>
          <a:p>
            <a:pPr marL="228600" indent="-228600">
              <a:lnSpc>
                <a:spcPct val="90000"/>
              </a:lnSpc>
              <a:spcBef>
                <a:spcPts val="200"/>
              </a:spcBef>
              <a:buFont typeface="Arial" panose="020B0604020202020204" pitchFamily="34" charset="0"/>
              <a:buChar char="•"/>
            </a:pPr>
            <a:r>
              <a:rPr lang="en-US" sz="2400" dirty="0"/>
              <a:t>Feedback?</a:t>
            </a:r>
          </a:p>
          <a:p>
            <a:pPr marL="228600" indent="-228600">
              <a:lnSpc>
                <a:spcPct val="90000"/>
              </a:lnSpc>
              <a:spcBef>
                <a:spcPts val="200"/>
              </a:spcBef>
              <a:buFont typeface="Arial" panose="020B0604020202020204" pitchFamily="34" charset="0"/>
              <a:buChar char="•"/>
            </a:pPr>
            <a:r>
              <a:rPr lang="en-US" sz="2400" dirty="0"/>
              <a:t>What are we missing?</a:t>
            </a:r>
          </a:p>
          <a:p>
            <a:pPr marL="228600" indent="-228600">
              <a:lnSpc>
                <a:spcPct val="90000"/>
              </a:lnSpc>
              <a:spcBef>
                <a:spcPts val="200"/>
              </a:spcBef>
              <a:buFont typeface="Arial" panose="020B0604020202020204" pitchFamily="34" charset="0"/>
              <a:buChar char="•"/>
            </a:pPr>
            <a:r>
              <a:rPr lang="en-US" sz="2400" dirty="0"/>
              <a:t>What can we improve?</a:t>
            </a:r>
          </a:p>
          <a:p>
            <a:pPr marL="228600" indent="-228600">
              <a:lnSpc>
                <a:spcPct val="90000"/>
              </a:lnSpc>
              <a:spcBef>
                <a:spcPts val="200"/>
              </a:spcBef>
              <a:buFont typeface="Arial" panose="020B0604020202020204" pitchFamily="34" charset="0"/>
              <a:buChar char="•"/>
            </a:pPr>
            <a:r>
              <a:rPr lang="en-US" sz="2400" dirty="0"/>
              <a:t>Who should we connect with to improve our success?</a:t>
            </a:r>
          </a:p>
        </p:txBody>
      </p:sp>
      <p:pic>
        <p:nvPicPr>
          <p:cNvPr id="6" name="Picture 5" descr="A person holding a watch&#10;&#10;Description automatically generated with medium confidence"/>
          <p:cNvPicPr>
            <a:picLocks noChangeAspect="1"/>
          </p:cNvPicPr>
          <p:nvPr/>
        </p:nvPicPr>
        <p:blipFill rotWithShape="1">
          <a:blip r:embed="rId3" cstate="print">
            <a:extLst>
              <a:ext uri="{28A0092B-C50C-407E-A947-70E740481C1C}">
                <a14:useLocalDpi xmlns:a14="http://schemas.microsoft.com/office/drawing/2010/main" val="0"/>
              </a:ext>
            </a:extLst>
          </a:blip>
          <a:srcRect l="24534" r="642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8" name="Rectangle 7">
            <a:extLst>
              <a:ext uri="{FF2B5EF4-FFF2-40B4-BE49-F238E27FC236}">
                <a16:creationId xmlns:a16="http://schemas.microsoft.com/office/drawing/2014/main" id="{A1B17DD8-AB61-4437-954A-888B2404A8D1}"/>
              </a:ext>
            </a:extLst>
          </p:cNvPr>
          <p:cNvSpPr/>
          <p:nvPr/>
        </p:nvSpPr>
        <p:spPr>
          <a:xfrm>
            <a:off x="376901" y="52304"/>
            <a:ext cx="4186915"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7 Annual Meeting 2-3 June 2021</a:t>
            </a:r>
          </a:p>
        </p:txBody>
      </p:sp>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TotalTime>
  <Words>3115</Words>
  <Application>Microsoft Macintosh PowerPoint</Application>
  <PresentationFormat>Widescreen</PresentationFormat>
  <Paragraphs>347</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Courier New</vt:lpstr>
      <vt:lpstr>Franklin Gothic Book</vt:lpstr>
      <vt:lpstr>Franklin Gothic Medium Cond</vt:lpstr>
      <vt:lpstr>Office Theme</vt:lpstr>
      <vt:lpstr> ADAC Year 7 Annual Meeting ...Via Conference Call, 2-3 June 2021 ADAC Project Briefing ADAC’s Education Programs</vt:lpstr>
      <vt:lpstr>ADAC Education Program: Structure</vt:lpstr>
      <vt:lpstr>ADAC’s Workforce Development (WFD) Fellowship Program </vt:lpstr>
      <vt:lpstr>ADAC’s Workforce Development (WFD) Fellowship Program </vt:lpstr>
      <vt:lpstr>Workforce Development (WFD) Fellowship Program</vt:lpstr>
      <vt:lpstr>ADAC Education Program: Eligibility, Commitment, &amp; Support</vt:lpstr>
      <vt:lpstr>Program Year 7 WFD Fellowship Milestones &amp; Metrics</vt:lpstr>
      <vt:lpstr>Overall ADAC Fellows in Program Year 7 </vt:lpstr>
      <vt:lpstr>Progress: Outreach, Exchange, &amp; Activities</vt:lpstr>
      <vt:lpstr>Student Research Engagement in ADAC Projects</vt:lpstr>
      <vt:lpstr>Summer 2020 Ten-Week Summer Internships</vt:lpstr>
      <vt:lpstr>Graduated ADAC Fellows in Program Year 7</vt:lpstr>
      <vt:lpstr>Integrated Minority Serving Institute (MSI)/Arctic Summer Internship Program (ASIP)  </vt:lpstr>
      <vt:lpstr>ADAC’s Integrated Minority Serving Institute (MSI)/Arctic Summer Internship Program (ASIP) </vt:lpstr>
      <vt:lpstr>Integrated Minority Summer Internship (MSI)/Arctic Summer Internship Project (ASIP)</vt:lpstr>
      <vt:lpstr>Program Year 7 ASIP Milestones &amp; Metrics</vt:lpstr>
      <vt:lpstr>MSI/ASIP Virtual Program 2020: Overview</vt:lpstr>
      <vt:lpstr>MSI/ASIP Virtual Program 2020: Components &amp; Structure </vt:lpstr>
      <vt:lpstr>Virtual ASIP 2020 – Guest Presenters </vt:lpstr>
      <vt:lpstr>ASIP 2020: Student Independent Research Projects</vt:lpstr>
      <vt:lpstr>Outcomes of the 2020 Virtual Arctic Summer Internship Program</vt:lpstr>
      <vt:lpstr>2021 Integrated Minority Serving Institute (MSI)/Arctic Summer Internship -  Onboarding Program </vt:lpstr>
      <vt:lpstr>Summer 2021 Integrated MSI &amp; ASIP:  Summer Onboarding Program</vt:lpstr>
      <vt:lpstr>MSI/ASIP Onboarding Program 2021: Overview</vt:lpstr>
      <vt:lpstr>MSI/ASIP Onboarding Program 2021: Components &amp; Objectives</vt:lpstr>
      <vt:lpstr>Overview of the Total Numbers </vt:lpstr>
      <vt:lpstr>In Summary…</vt:lpstr>
      <vt:lpstr>Thank you.  Ready for questions…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ADAC Year 7 Annual Meeting ...Via Conference Call, 2-3 June 2021 ADAC Project Briefing ADAC’s Education Programs</dc:title>
  <dc:subject/>
  <dc:creator>MATTHEWS Elizabeth</dc:creator>
  <cp:keywords/>
  <dc:description/>
  <cp:lastModifiedBy>MATTHEWS Elizabeth</cp:lastModifiedBy>
  <cp:revision>5</cp:revision>
  <dcterms:created xsi:type="dcterms:W3CDTF">2021-05-28T22:28:10Z</dcterms:created>
  <dcterms:modified xsi:type="dcterms:W3CDTF">2021-05-28T23:19:02Z</dcterms:modified>
  <cp:category/>
</cp:coreProperties>
</file>